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7"/>
  </p:notesMasterIdLst>
  <p:handoutMasterIdLst>
    <p:handoutMasterId r:id="rId48"/>
  </p:handoutMasterIdLst>
  <p:sldIdLst>
    <p:sldId id="257" r:id="rId2"/>
    <p:sldId id="258" r:id="rId3"/>
    <p:sldId id="261" r:id="rId4"/>
    <p:sldId id="270" r:id="rId5"/>
    <p:sldId id="259" r:id="rId6"/>
    <p:sldId id="263" r:id="rId7"/>
    <p:sldId id="260" r:id="rId8"/>
    <p:sldId id="303" r:id="rId9"/>
    <p:sldId id="271" r:id="rId10"/>
    <p:sldId id="272" r:id="rId11"/>
    <p:sldId id="299" r:id="rId12"/>
    <p:sldId id="262" r:id="rId13"/>
    <p:sldId id="286" r:id="rId14"/>
    <p:sldId id="287" r:id="rId15"/>
    <p:sldId id="264" r:id="rId16"/>
    <p:sldId id="300" r:id="rId17"/>
    <p:sldId id="269" r:id="rId18"/>
    <p:sldId id="267" r:id="rId19"/>
    <p:sldId id="268" r:id="rId20"/>
    <p:sldId id="273" r:id="rId21"/>
    <p:sldId id="274" r:id="rId22"/>
    <p:sldId id="275" r:id="rId23"/>
    <p:sldId id="276" r:id="rId24"/>
    <p:sldId id="277" r:id="rId25"/>
    <p:sldId id="294" r:id="rId26"/>
    <p:sldId id="295" r:id="rId27"/>
    <p:sldId id="278" r:id="rId28"/>
    <p:sldId id="280" r:id="rId29"/>
    <p:sldId id="279" r:id="rId30"/>
    <p:sldId id="281" r:id="rId31"/>
    <p:sldId id="289" r:id="rId32"/>
    <p:sldId id="296" r:id="rId33"/>
    <p:sldId id="304" r:id="rId34"/>
    <p:sldId id="297" r:id="rId35"/>
    <p:sldId id="301" r:id="rId36"/>
    <p:sldId id="298" r:id="rId37"/>
    <p:sldId id="290" r:id="rId38"/>
    <p:sldId id="284" r:id="rId39"/>
    <p:sldId id="285" r:id="rId40"/>
    <p:sldId id="291" r:id="rId41"/>
    <p:sldId id="288" r:id="rId42"/>
    <p:sldId id="293" r:id="rId43"/>
    <p:sldId id="302" r:id="rId44"/>
    <p:sldId id="292" r:id="rId45"/>
    <p:sldId id="265"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716A4F0-FF6E-5D64-DEED-13D7C6280D99}" name="Perez, Melissa A CIV USARMY MEDCOM MRC-E (USA)" initials="PMACUMME(" userId="S::melissa.a.perez38.civ@health.mil::8efeb223-0005-42f8-a97b-fab99151124f"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08B800-E876-4B57-A531-2F74C8FE86B7}" v="1" dt="2023-11-16T12:49:11.9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63" autoAdjust="0"/>
    <p:restoredTop sz="97440" autoAdjust="0"/>
  </p:normalViewPr>
  <p:slideViewPr>
    <p:cSldViewPr snapToGrid="0">
      <p:cViewPr varScale="1">
        <p:scale>
          <a:sx n="129" d="100"/>
          <a:sy n="129" d="100"/>
        </p:scale>
        <p:origin x="1044" y="120"/>
      </p:cViewPr>
      <p:guideLst/>
    </p:cSldViewPr>
  </p:slideViewPr>
  <p:outlineViewPr>
    <p:cViewPr>
      <p:scale>
        <a:sx n="33" d="100"/>
        <a:sy n="33" d="100"/>
      </p:scale>
      <p:origin x="0" y="-1932"/>
    </p:cViewPr>
  </p:outlineViewPr>
  <p:notesTextViewPr>
    <p:cViewPr>
      <p:scale>
        <a:sx n="1" d="1"/>
        <a:sy n="1" d="1"/>
      </p:scale>
      <p:origin x="0" y="0"/>
    </p:cViewPr>
  </p:notesTextViewPr>
  <p:sorterViewPr>
    <p:cViewPr>
      <p:scale>
        <a:sx n="130" d="100"/>
        <a:sy n="130" d="100"/>
      </p:scale>
      <p:origin x="0" y="0"/>
    </p:cViewPr>
  </p:sorterViewPr>
  <p:notesViewPr>
    <p:cSldViewPr snapToGrid="0">
      <p:cViewPr varScale="1">
        <p:scale>
          <a:sx n="123" d="100"/>
          <a:sy n="123" d="100"/>
        </p:scale>
        <p:origin x="11874"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04842E2-B193-2D25-337D-48D56C69D6A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97702E1-3AD1-62DF-21E1-E794976B8B7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39B96B0-10AD-4470-A439-4DDBDFC4CA09}" type="datetimeFigureOut">
              <a:rPr lang="en-US" smtClean="0"/>
              <a:t>11/16/2023</a:t>
            </a:fld>
            <a:endParaRPr lang="en-US"/>
          </a:p>
        </p:txBody>
      </p:sp>
      <p:sp>
        <p:nvSpPr>
          <p:cNvPr id="4" name="Footer Placeholder 3">
            <a:extLst>
              <a:ext uri="{FF2B5EF4-FFF2-40B4-BE49-F238E27FC236}">
                <a16:creationId xmlns:a16="http://schemas.microsoft.com/office/drawing/2014/main" id="{1827FBFB-B527-7B4C-C23D-D55C395AE2B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56E6DB9-0475-F769-DD79-548E0019C76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213B1B-4542-4029-B2F0-D40432F1EE56}" type="slidenum">
              <a:rPr lang="en-US" smtClean="0"/>
              <a:t>‹#›</a:t>
            </a:fld>
            <a:endParaRPr lang="en-US"/>
          </a:p>
        </p:txBody>
      </p:sp>
    </p:spTree>
    <p:extLst>
      <p:ext uri="{BB962C8B-B14F-4D97-AF65-F5344CB8AC3E}">
        <p14:creationId xmlns:p14="http://schemas.microsoft.com/office/powerpoint/2010/main" val="28148679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F4FB35-B5FA-4DEA-8F5F-A62C8815DBC6}" type="datetimeFigureOut">
              <a:rPr lang="en-US" smtClean="0"/>
              <a:t>11/16/2023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537F1A-982F-43EB-8272-D7B9DE711D48}" type="slidenum">
              <a:rPr lang="en-US" smtClean="0"/>
              <a:t>‹#›</a:t>
            </a:fld>
            <a:endParaRPr lang="en-US"/>
          </a:p>
        </p:txBody>
      </p:sp>
    </p:spTree>
    <p:extLst>
      <p:ext uri="{BB962C8B-B14F-4D97-AF65-F5344CB8AC3E}">
        <p14:creationId xmlns:p14="http://schemas.microsoft.com/office/powerpoint/2010/main" val="1666467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37F1A-982F-43EB-8272-D7B9DE711D48}" type="slidenum">
              <a:rPr lang="en-US" smtClean="0"/>
              <a:t>36</a:t>
            </a:fld>
            <a:endParaRPr lang="en-US"/>
          </a:p>
        </p:txBody>
      </p:sp>
    </p:spTree>
    <p:extLst>
      <p:ext uri="{BB962C8B-B14F-4D97-AF65-F5344CB8AC3E}">
        <p14:creationId xmlns:p14="http://schemas.microsoft.com/office/powerpoint/2010/main" val="1705189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986e68aea0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2986e68aea0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13D03091-1D05-44AF-9591-9613472345FE}" type="datetime1">
              <a:rPr lang="en-US" smtClean="0"/>
              <a:t>11/16/2023</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FEE1C0A4-24C6-42CB-A789-197E1D59EF89}" type="slidenum">
              <a:rPr lang="en-US" smtClean="0"/>
              <a:t>‹#›</a:t>
            </a:fld>
            <a:endParaRPr lang="en-US"/>
          </a:p>
        </p:txBody>
      </p:sp>
    </p:spTree>
    <p:extLst>
      <p:ext uri="{BB962C8B-B14F-4D97-AF65-F5344CB8AC3E}">
        <p14:creationId xmlns:p14="http://schemas.microsoft.com/office/powerpoint/2010/main" val="3572837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42BE0-4CCC-4581-8CE4-7B71EFA434B9}" type="datetime1">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EE1C0A4-24C6-42CB-A789-197E1D59EF89}" type="slidenum">
              <a:rPr lang="en-US" smtClean="0"/>
              <a:t>‹#›</a:t>
            </a:fld>
            <a:endParaRPr lang="en-US"/>
          </a:p>
        </p:txBody>
      </p:sp>
    </p:spTree>
    <p:extLst>
      <p:ext uri="{BB962C8B-B14F-4D97-AF65-F5344CB8AC3E}">
        <p14:creationId xmlns:p14="http://schemas.microsoft.com/office/powerpoint/2010/main" val="1277191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FFA8A85-7467-444F-BE10-FFE729D09D0D}" type="datetime1">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EE1C0A4-24C6-42CB-A789-197E1D59EF89}" type="slidenum">
              <a:rPr lang="en-US" smtClean="0"/>
              <a:t>‹#›</a:t>
            </a:fld>
            <a:endParaRPr lang="en-US"/>
          </a:p>
        </p:txBody>
      </p:sp>
    </p:spTree>
    <p:extLst>
      <p:ext uri="{BB962C8B-B14F-4D97-AF65-F5344CB8AC3E}">
        <p14:creationId xmlns:p14="http://schemas.microsoft.com/office/powerpoint/2010/main" val="23343029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4FFAF34-27F8-43A9-9B0E-7F1589672D29}" type="datetime1">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EE1C0A4-24C6-42CB-A789-197E1D59EF89}" type="slidenum">
              <a:rPr lang="en-US" smtClean="0"/>
              <a:t>‹#›</a:t>
            </a:fld>
            <a:endParaRPr lang="en-US"/>
          </a:p>
        </p:txBody>
      </p:sp>
    </p:spTree>
    <p:extLst>
      <p:ext uri="{BB962C8B-B14F-4D97-AF65-F5344CB8AC3E}">
        <p14:creationId xmlns:p14="http://schemas.microsoft.com/office/powerpoint/2010/main" val="272922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80FA1F-3870-4ABC-BFFB-DFD53010A02B}" type="datetime1">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EE1C0A4-24C6-42CB-A789-197E1D59EF89}" type="slidenum">
              <a:rPr lang="en-US" smtClean="0"/>
              <a:t>‹#›</a:t>
            </a:fld>
            <a:endParaRPr lang="en-US"/>
          </a:p>
        </p:txBody>
      </p:sp>
    </p:spTree>
    <p:extLst>
      <p:ext uri="{BB962C8B-B14F-4D97-AF65-F5344CB8AC3E}">
        <p14:creationId xmlns:p14="http://schemas.microsoft.com/office/powerpoint/2010/main" val="8124357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AA0B7BB-3CC2-496D-8B5D-B8F9DA497DB5}" type="datetime1">
              <a:rPr lang="en-US" smtClean="0"/>
              <a:t>11/16/2023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E1C0A4-24C6-42CB-A789-197E1D59EF89}" type="slidenum">
              <a:rPr lang="en-US" smtClean="0"/>
              <a:t>‹#›</a:t>
            </a:fld>
            <a:endParaRPr lang="en-US"/>
          </a:p>
        </p:txBody>
      </p:sp>
    </p:spTree>
    <p:extLst>
      <p:ext uri="{BB962C8B-B14F-4D97-AF65-F5344CB8AC3E}">
        <p14:creationId xmlns:p14="http://schemas.microsoft.com/office/powerpoint/2010/main" val="10829478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484A88D-7DC6-4096-AA45-C6D74796DADB}" type="datetime1">
              <a:rPr lang="en-US" smtClean="0"/>
              <a:t>11/16/2023</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FEE1C0A4-24C6-42CB-A789-197E1D59EF89}" type="slidenum">
              <a:rPr lang="en-US" smtClean="0"/>
              <a:t>‹#›</a:t>
            </a:fld>
            <a:endParaRPr lang="en-US"/>
          </a:p>
        </p:txBody>
      </p:sp>
    </p:spTree>
    <p:extLst>
      <p:ext uri="{BB962C8B-B14F-4D97-AF65-F5344CB8AC3E}">
        <p14:creationId xmlns:p14="http://schemas.microsoft.com/office/powerpoint/2010/main" val="26687318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A496F6F9-1602-4DC8-8F85-9E38BF86B1BB}" type="datetime1">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E1C0A4-24C6-42CB-A789-197E1D59EF89}" type="slidenum">
              <a:rPr lang="en-US" smtClean="0"/>
              <a:t>‹#›</a:t>
            </a:fld>
            <a:endParaRPr lang="en-US"/>
          </a:p>
        </p:txBody>
      </p:sp>
    </p:spTree>
    <p:extLst>
      <p:ext uri="{BB962C8B-B14F-4D97-AF65-F5344CB8AC3E}">
        <p14:creationId xmlns:p14="http://schemas.microsoft.com/office/powerpoint/2010/main" val="21950369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91795B48-F3AE-48F8-985F-E920ED3CA3FB}" type="datetime1">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EE1C0A4-24C6-42CB-A789-197E1D59EF89}" type="slidenum">
              <a:rPr lang="en-US" smtClean="0"/>
              <a:t>‹#›</a:t>
            </a:fld>
            <a:endParaRPr lang="en-US"/>
          </a:p>
        </p:txBody>
      </p:sp>
    </p:spTree>
    <p:extLst>
      <p:ext uri="{BB962C8B-B14F-4D97-AF65-F5344CB8AC3E}">
        <p14:creationId xmlns:p14="http://schemas.microsoft.com/office/powerpoint/2010/main" val="2492845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C1F1E9-FBD6-44A0-B00A-AA50F47C3ABC}" type="datetime1">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E1C0A4-24C6-42CB-A789-197E1D59EF89}" type="slidenum">
              <a:rPr lang="en-US" smtClean="0"/>
              <a:t>‹#›</a:t>
            </a:fld>
            <a:endParaRPr lang="en-US"/>
          </a:p>
        </p:txBody>
      </p:sp>
    </p:spTree>
    <p:extLst>
      <p:ext uri="{BB962C8B-B14F-4D97-AF65-F5344CB8AC3E}">
        <p14:creationId xmlns:p14="http://schemas.microsoft.com/office/powerpoint/2010/main" val="1538697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D376D7-E756-4A50-93EA-737312D19427}" type="datetime1">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EE1C0A4-24C6-42CB-A789-197E1D59EF89}" type="slidenum">
              <a:rPr lang="en-US" smtClean="0"/>
              <a:t>‹#›</a:t>
            </a:fld>
            <a:endParaRPr lang="en-US"/>
          </a:p>
        </p:txBody>
      </p:sp>
    </p:spTree>
    <p:extLst>
      <p:ext uri="{BB962C8B-B14F-4D97-AF65-F5344CB8AC3E}">
        <p14:creationId xmlns:p14="http://schemas.microsoft.com/office/powerpoint/2010/main" val="3178839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FED9C7-6B48-4FB1-8926-D15BCA2A7C56}" type="datetime1">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E1C0A4-24C6-42CB-A789-197E1D59EF89}" type="slidenum">
              <a:rPr lang="en-US" smtClean="0"/>
              <a:t>‹#›</a:t>
            </a:fld>
            <a:endParaRPr lang="en-US"/>
          </a:p>
        </p:txBody>
      </p:sp>
    </p:spTree>
    <p:extLst>
      <p:ext uri="{BB962C8B-B14F-4D97-AF65-F5344CB8AC3E}">
        <p14:creationId xmlns:p14="http://schemas.microsoft.com/office/powerpoint/2010/main" val="3947590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9BF4F76-C128-468D-AD73-D164A8CDEF30}" type="datetime1">
              <a:rPr lang="en-US" smtClean="0"/>
              <a:t>11/16/2023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E1C0A4-24C6-42CB-A789-197E1D59EF89}" type="slidenum">
              <a:rPr lang="en-US" smtClean="0"/>
              <a:t>‹#›</a:t>
            </a:fld>
            <a:endParaRPr lang="en-US"/>
          </a:p>
        </p:txBody>
      </p:sp>
    </p:spTree>
    <p:extLst>
      <p:ext uri="{BB962C8B-B14F-4D97-AF65-F5344CB8AC3E}">
        <p14:creationId xmlns:p14="http://schemas.microsoft.com/office/powerpoint/2010/main" val="3245617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F22C11C-8087-43B5-90D9-79C3A56443A1}" type="datetime1">
              <a:rPr lang="en-US" smtClean="0"/>
              <a:t>11/16/2023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E1C0A4-24C6-42CB-A789-197E1D59EF89}" type="slidenum">
              <a:rPr lang="en-US" smtClean="0"/>
              <a:t>‹#›</a:t>
            </a:fld>
            <a:endParaRPr lang="en-US"/>
          </a:p>
        </p:txBody>
      </p:sp>
    </p:spTree>
    <p:extLst>
      <p:ext uri="{BB962C8B-B14F-4D97-AF65-F5344CB8AC3E}">
        <p14:creationId xmlns:p14="http://schemas.microsoft.com/office/powerpoint/2010/main" val="3021674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17AA1A-9D33-4BC0-B8A5-51A82609FCF7}" type="datetime1">
              <a:rPr lang="en-US" smtClean="0"/>
              <a:t>11/16/2023</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FEE1C0A4-24C6-42CB-A789-197E1D59EF89}" type="slidenum">
              <a:rPr lang="en-US" smtClean="0"/>
              <a:t>‹#›</a:t>
            </a:fld>
            <a:endParaRPr lang="en-US"/>
          </a:p>
        </p:txBody>
      </p:sp>
    </p:spTree>
    <p:extLst>
      <p:ext uri="{BB962C8B-B14F-4D97-AF65-F5344CB8AC3E}">
        <p14:creationId xmlns:p14="http://schemas.microsoft.com/office/powerpoint/2010/main" val="2005646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341DAC-9528-46FC-A502-1225373E9C6D}" type="datetime1">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EE1C0A4-24C6-42CB-A789-197E1D59EF89}" type="slidenum">
              <a:rPr lang="en-US" smtClean="0"/>
              <a:t>‹#›</a:t>
            </a:fld>
            <a:endParaRPr lang="en-US"/>
          </a:p>
        </p:txBody>
      </p:sp>
    </p:spTree>
    <p:extLst>
      <p:ext uri="{BB962C8B-B14F-4D97-AF65-F5344CB8AC3E}">
        <p14:creationId xmlns:p14="http://schemas.microsoft.com/office/powerpoint/2010/main" val="3106990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D43EBB-0F4B-4C8E-B394-C366B47E49D7}" type="datetime1">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EE1C0A4-24C6-42CB-A789-197E1D59EF89}" type="slidenum">
              <a:rPr lang="en-US" smtClean="0"/>
              <a:t>‹#›</a:t>
            </a:fld>
            <a:endParaRPr lang="en-US"/>
          </a:p>
        </p:txBody>
      </p:sp>
    </p:spTree>
    <p:extLst>
      <p:ext uri="{BB962C8B-B14F-4D97-AF65-F5344CB8AC3E}">
        <p14:creationId xmlns:p14="http://schemas.microsoft.com/office/powerpoint/2010/main" val="2258918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027FC05A-30A9-4D46-8C40-BF8719DF009C}" type="datetime1">
              <a:rPr lang="en-US" smtClean="0"/>
              <a:t>11/16/2023</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FEE1C0A4-24C6-42CB-A789-197E1D59EF89}" type="slidenum">
              <a:rPr lang="en-US" smtClean="0"/>
              <a:t>‹#›</a:t>
            </a:fld>
            <a:endParaRPr lang="en-US"/>
          </a:p>
        </p:txBody>
      </p:sp>
    </p:spTree>
    <p:extLst>
      <p:ext uri="{BB962C8B-B14F-4D97-AF65-F5344CB8AC3E}">
        <p14:creationId xmlns:p14="http://schemas.microsoft.com/office/powerpoint/2010/main" val="39804129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ftr="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emf"/><Relationship Id="rId4" Type="http://schemas.openxmlformats.org/officeDocument/2006/relationships/image" Target="../media/image19.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su809cookies@gmail.com"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mailto:su809cookies@gmail.com"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p:cNvPicPr preferRelativeResize="0"/>
          <p:nvPr/>
        </p:nvPicPr>
        <p:blipFill>
          <a:blip r:embed="rId3">
            <a:alphaModFix/>
          </a:blip>
          <a:stretch>
            <a:fillRect/>
          </a:stretch>
        </p:blipFill>
        <p:spPr>
          <a:xfrm>
            <a:off x="0" y="0"/>
            <a:ext cx="12191990" cy="6858000"/>
          </a:xfrm>
          <a:prstGeom prst="rect">
            <a:avLst/>
          </a:prstGeom>
          <a:noFill/>
          <a:ln>
            <a:noFill/>
          </a:ln>
        </p:spPr>
      </p:pic>
      <p:sp>
        <p:nvSpPr>
          <p:cNvPr id="85" name="Google Shape;85;p1"/>
          <p:cNvSpPr txBox="1"/>
          <p:nvPr/>
        </p:nvSpPr>
        <p:spPr>
          <a:xfrm>
            <a:off x="6374025" y="5055975"/>
            <a:ext cx="5190000" cy="133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100" dirty="0">
                <a:solidFill>
                  <a:schemeClr val="lt1"/>
                </a:solidFill>
                <a:latin typeface="Calibri"/>
                <a:ea typeface="Calibri"/>
                <a:cs typeface="Calibri"/>
                <a:sym typeface="Calibri"/>
              </a:rPr>
              <a:t>Troop Cookie Manager Training</a:t>
            </a:r>
            <a:endParaRPr sz="3100" dirty="0">
              <a:solidFill>
                <a:schemeClr val="lt1"/>
              </a:solidFill>
              <a:latin typeface="Calibri"/>
              <a:ea typeface="Calibri"/>
              <a:cs typeface="Calibri"/>
              <a:sym typeface="Calibri"/>
            </a:endParaRPr>
          </a:p>
          <a:p>
            <a:pPr marL="0" lvl="0" indent="0" algn="l" rtl="0">
              <a:spcBef>
                <a:spcPts val="0"/>
              </a:spcBef>
              <a:spcAft>
                <a:spcPts val="0"/>
              </a:spcAft>
              <a:buNone/>
            </a:pPr>
            <a:r>
              <a:rPr lang="en-US" sz="3100" dirty="0">
                <a:solidFill>
                  <a:schemeClr val="lt1"/>
                </a:solidFill>
                <a:latin typeface="Calibri"/>
                <a:ea typeface="Calibri"/>
                <a:cs typeface="Calibri"/>
                <a:sym typeface="Calibri"/>
              </a:rPr>
              <a:t>November 16, 2023</a:t>
            </a:r>
            <a:endParaRPr sz="3100" dirty="0">
              <a:solidFill>
                <a:schemeClr val="lt1"/>
              </a:solidFill>
              <a:latin typeface="Calibri"/>
              <a:ea typeface="Calibri"/>
              <a:cs typeface="Calibri"/>
              <a:sym typeface="Calibri"/>
            </a:endParaRPr>
          </a:p>
        </p:txBody>
      </p:sp>
      <p:sp>
        <p:nvSpPr>
          <p:cNvPr id="2" name="Date Placeholder 1">
            <a:extLst>
              <a:ext uri="{FF2B5EF4-FFF2-40B4-BE49-F238E27FC236}">
                <a16:creationId xmlns:a16="http://schemas.microsoft.com/office/drawing/2014/main" id="{177E5AC8-7F74-52AC-2B3B-DFA4DE955965}"/>
              </a:ext>
            </a:extLst>
          </p:cNvPr>
          <p:cNvSpPr>
            <a:spLocks noGrp="1"/>
          </p:cNvSpPr>
          <p:nvPr>
            <p:ph type="dt" sz="half" idx="10"/>
          </p:nvPr>
        </p:nvSpPr>
        <p:spPr/>
        <p:txBody>
          <a:bodyPr/>
          <a:lstStyle/>
          <a:p>
            <a:fld id="{307F5594-CE83-4C8C-9F25-9EBC97A7168B}" type="datetime1">
              <a:rPr lang="en-US" smtClean="0"/>
              <a:t>11/16/2023</a:t>
            </a:fld>
            <a:endParaRPr lang="en-US"/>
          </a:p>
        </p:txBody>
      </p:sp>
      <p:sp>
        <p:nvSpPr>
          <p:cNvPr id="3" name="Slide Number Placeholder 2">
            <a:extLst>
              <a:ext uri="{FF2B5EF4-FFF2-40B4-BE49-F238E27FC236}">
                <a16:creationId xmlns:a16="http://schemas.microsoft.com/office/drawing/2014/main" id="{7F54D37D-E745-8325-62AE-33EE775A0C90}"/>
              </a:ext>
            </a:extLst>
          </p:cNvPr>
          <p:cNvSpPr>
            <a:spLocks noGrp="1"/>
          </p:cNvSpPr>
          <p:nvPr>
            <p:ph type="sldNum" sz="quarter" idx="12"/>
          </p:nvPr>
        </p:nvSpPr>
        <p:spPr/>
        <p:txBody>
          <a:bodyPr/>
          <a:lstStyle/>
          <a:p>
            <a:fld id="{FEE1C0A4-24C6-42CB-A789-197E1D59EF89}" type="slidenum">
              <a:rPr lang="en-US" smtClean="0"/>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15EB31-D72B-1FE1-D630-07316BE570DE}"/>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DC429C9F-CF49-E851-7E57-EDAEE441D2BC}"/>
              </a:ext>
            </a:extLst>
          </p:cNvPr>
          <p:cNvPicPr>
            <a:picLocks noChangeAspect="1"/>
          </p:cNvPicPr>
          <p:nvPr/>
        </p:nvPicPr>
        <p:blipFill>
          <a:blip r:embed="rId2"/>
          <a:srcRect/>
          <a:stretch/>
        </p:blipFill>
        <p:spPr>
          <a:xfrm>
            <a:off x="1678283" y="789523"/>
            <a:ext cx="5746099" cy="1075253"/>
          </a:xfrm>
          <a:prstGeom prst="rect">
            <a:avLst/>
          </a:prstGeom>
        </p:spPr>
      </p:pic>
      <p:pic>
        <p:nvPicPr>
          <p:cNvPr id="6" name="Picture 5" descr="A picture containing tree, ground, salamander">
            <a:extLst>
              <a:ext uri="{FF2B5EF4-FFF2-40B4-BE49-F238E27FC236}">
                <a16:creationId xmlns:a16="http://schemas.microsoft.com/office/drawing/2014/main" id="{40C7ABF0-5D17-5D13-8B79-BC162989221E}"/>
              </a:ext>
            </a:extLst>
          </p:cNvPr>
          <p:cNvPicPr>
            <a:picLocks noChangeAspect="1"/>
          </p:cNvPicPr>
          <p:nvPr/>
        </p:nvPicPr>
        <p:blipFill rotWithShape="1">
          <a:blip r:embed="rId3"/>
          <a:srcRect t="35881" b="10476"/>
          <a:stretch/>
        </p:blipFill>
        <p:spPr>
          <a:xfrm>
            <a:off x="561227" y="2374710"/>
            <a:ext cx="11396528" cy="4094329"/>
          </a:xfrm>
          <a:prstGeom prst="rect">
            <a:avLst/>
          </a:prstGeom>
        </p:spPr>
      </p:pic>
      <p:sp>
        <p:nvSpPr>
          <p:cNvPr id="9" name="TextBox 8">
            <a:extLst>
              <a:ext uri="{FF2B5EF4-FFF2-40B4-BE49-F238E27FC236}">
                <a16:creationId xmlns:a16="http://schemas.microsoft.com/office/drawing/2014/main" id="{EE5C108D-4DFB-D01A-7703-6021E3381CBF}"/>
              </a:ext>
            </a:extLst>
          </p:cNvPr>
          <p:cNvSpPr txBox="1"/>
          <p:nvPr/>
        </p:nvSpPr>
        <p:spPr>
          <a:xfrm>
            <a:off x="8488709" y="2933106"/>
            <a:ext cx="3384485" cy="2462213"/>
          </a:xfrm>
          <a:prstGeom prst="rect">
            <a:avLst/>
          </a:prstGeom>
          <a:noFill/>
          <a:ln>
            <a:noFill/>
          </a:ln>
        </p:spPr>
        <p:txBody>
          <a:bodyPr wrap="square" rtlCol="0">
            <a:spAutoFit/>
          </a:bodyPr>
          <a:lstStyle/>
          <a:p>
            <a:pPr algn="ctr"/>
            <a:r>
              <a:rPr lang="en-US" sz="2400" b="1" dirty="0">
                <a:solidFill>
                  <a:srgbClr val="0081C5"/>
                </a:solidFill>
                <a:latin typeface="Open Sans" panose="020B0606030504020204" pitchFamily="34" charset="0"/>
                <a:ea typeface="Open Sans" panose="020B0606030504020204" pitchFamily="34" charset="0"/>
                <a:cs typeface="Open Sans" panose="020B0606030504020204" pitchFamily="34" charset="0"/>
              </a:rPr>
              <a:t>Colorful Camouflage</a:t>
            </a:r>
          </a:p>
          <a:p>
            <a:pPr algn="ctr"/>
            <a:r>
              <a:rPr lang="en-US" sz="14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 </a:t>
            </a:r>
            <a:r>
              <a:rPr lang="en-US" sz="1600" b="1" dirty="0">
                <a:solidFill>
                  <a:srgbClr val="0081C5"/>
                </a:solidFill>
                <a:latin typeface="Open Sans" panose="020B0606030504020204" pitchFamily="34" charset="0"/>
                <a:ea typeface="Open Sans" panose="020B0606030504020204" pitchFamily="34" charset="0"/>
                <a:cs typeface="Open Sans" panose="020B0606030504020204" pitchFamily="34" charset="0"/>
              </a:rPr>
              <a:t>Axolotls can be found in over </a:t>
            </a:r>
            <a:br>
              <a:rPr lang="en-US" sz="1600" b="1" dirty="0">
                <a:solidFill>
                  <a:srgbClr val="0081C5"/>
                </a:solidFill>
                <a:latin typeface="Open Sans" panose="020B0606030504020204" pitchFamily="34" charset="0"/>
                <a:ea typeface="Open Sans" panose="020B0606030504020204" pitchFamily="34" charset="0"/>
                <a:cs typeface="Open Sans" panose="020B0606030504020204" pitchFamily="34" charset="0"/>
              </a:rPr>
            </a:br>
            <a:r>
              <a:rPr lang="en-US" sz="1600" b="1" dirty="0">
                <a:solidFill>
                  <a:srgbClr val="0081C5"/>
                </a:solidFill>
                <a:latin typeface="Open Sans" panose="020B0606030504020204" pitchFamily="34" charset="0"/>
                <a:ea typeface="Open Sans" panose="020B0606030504020204" pitchFamily="34" charset="0"/>
                <a:cs typeface="Open Sans" panose="020B0606030504020204" pitchFamily="34" charset="0"/>
              </a:rPr>
              <a:t>18 colors – including most </a:t>
            </a:r>
            <a:br>
              <a:rPr lang="en-US" sz="1600" b="1" dirty="0">
                <a:solidFill>
                  <a:srgbClr val="0081C5"/>
                </a:solidFill>
                <a:latin typeface="Open Sans" panose="020B0606030504020204" pitchFamily="34" charset="0"/>
                <a:ea typeface="Open Sans" panose="020B0606030504020204" pitchFamily="34" charset="0"/>
                <a:cs typeface="Open Sans" panose="020B0606030504020204" pitchFamily="34" charset="0"/>
              </a:rPr>
            </a:br>
            <a:r>
              <a:rPr lang="en-US" sz="1600" b="1" dirty="0">
                <a:solidFill>
                  <a:srgbClr val="0081C5"/>
                </a:solidFill>
                <a:latin typeface="Open Sans" panose="020B0606030504020204" pitchFamily="34" charset="0"/>
                <a:ea typeface="Open Sans" panose="020B0606030504020204" pitchFamily="34" charset="0"/>
                <a:cs typeface="Open Sans" panose="020B0606030504020204" pitchFamily="34" charset="0"/>
              </a:rPr>
              <a:t>Girl Scout Cookie</a:t>
            </a:r>
            <a:r>
              <a:rPr lang="en-US" sz="1600" b="1" baseline="30000" dirty="0">
                <a:solidFill>
                  <a:srgbClr val="0081C5"/>
                </a:solidFill>
                <a:latin typeface="Open Sans" panose="020B0606030504020204" pitchFamily="34" charset="0"/>
                <a:ea typeface="Open Sans" panose="020B0606030504020204" pitchFamily="34" charset="0"/>
                <a:cs typeface="Open Sans" panose="020B0606030504020204" pitchFamily="34" charset="0"/>
              </a:rPr>
              <a:t>®</a:t>
            </a:r>
            <a:r>
              <a:rPr lang="en-US" sz="1600" b="1" dirty="0">
                <a:solidFill>
                  <a:srgbClr val="0081C5"/>
                </a:solidFill>
                <a:latin typeface="Open Sans" panose="020B0606030504020204" pitchFamily="34" charset="0"/>
                <a:ea typeface="Open Sans" panose="020B0606030504020204" pitchFamily="34" charset="0"/>
                <a:cs typeface="Open Sans" panose="020B0606030504020204" pitchFamily="34" charset="0"/>
              </a:rPr>
              <a:t> package colors! They are often pink as pets, but can be grey, green, black and brown in the wild so they blend into their environment</a:t>
            </a:r>
            <a:r>
              <a:rPr lang="en-US" b="1" dirty="0">
                <a:solidFill>
                  <a:srgbClr val="0081C5"/>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10" name="TextBox 9">
            <a:extLst>
              <a:ext uri="{FF2B5EF4-FFF2-40B4-BE49-F238E27FC236}">
                <a16:creationId xmlns:a16="http://schemas.microsoft.com/office/drawing/2014/main" id="{C25607A6-0232-888D-6EFB-28A0E33512B4}"/>
              </a:ext>
            </a:extLst>
          </p:cNvPr>
          <p:cNvSpPr txBox="1"/>
          <p:nvPr/>
        </p:nvSpPr>
        <p:spPr>
          <a:xfrm>
            <a:off x="4033496" y="4546834"/>
            <a:ext cx="4451990" cy="1940018"/>
          </a:xfrm>
          <a:prstGeom prst="rect">
            <a:avLst/>
          </a:prstGeom>
          <a:noFill/>
        </p:spPr>
        <p:txBody>
          <a:bodyPr wrap="square" rtlCol="0">
            <a:spAutoFit/>
          </a:bodyPr>
          <a:lstStyle/>
          <a:p>
            <a:pPr algn="ctr"/>
            <a:r>
              <a:rPr lang="en-US" sz="2800" b="1" dirty="0">
                <a:solidFill>
                  <a:srgbClr val="0081C5"/>
                </a:solidFill>
                <a:latin typeface="Open Sans" panose="020B0606030504020204" pitchFamily="34" charset="0"/>
                <a:ea typeface="Open Sans" panose="020B0606030504020204" pitchFamily="34" charset="0"/>
                <a:cs typeface="Open Sans" panose="020B0606030504020204" pitchFamily="34" charset="0"/>
              </a:rPr>
              <a:t>Gills</a:t>
            </a:r>
          </a:p>
          <a:p>
            <a:pPr algn="ctr"/>
            <a:r>
              <a:rPr lang="en-US" b="1" dirty="0">
                <a:solidFill>
                  <a:srgbClr val="0081C5"/>
                </a:solidFill>
                <a:latin typeface="Open Sans" panose="020B0606030504020204" pitchFamily="34" charset="0"/>
                <a:ea typeface="Open Sans" panose="020B0606030504020204" pitchFamily="34" charset="0"/>
                <a:cs typeface="Open Sans" panose="020B0606030504020204" pitchFamily="34" charset="0"/>
              </a:rPr>
              <a:t>A few feathery, external gills on each side of the head provide the axolotl with oxygen and its signature look. Adult axolotls have lungs but rely primarily on these gills to breathe.</a:t>
            </a:r>
          </a:p>
        </p:txBody>
      </p:sp>
      <p:sp>
        <p:nvSpPr>
          <p:cNvPr id="11" name="TextBox 10">
            <a:extLst>
              <a:ext uri="{FF2B5EF4-FFF2-40B4-BE49-F238E27FC236}">
                <a16:creationId xmlns:a16="http://schemas.microsoft.com/office/drawing/2014/main" id="{C0EA1B3C-16B6-2E35-B8B9-BC4C3F591123}"/>
              </a:ext>
            </a:extLst>
          </p:cNvPr>
          <p:cNvSpPr txBox="1"/>
          <p:nvPr/>
        </p:nvSpPr>
        <p:spPr>
          <a:xfrm>
            <a:off x="427537" y="2838614"/>
            <a:ext cx="3798490" cy="1938992"/>
          </a:xfrm>
          <a:prstGeom prst="rect">
            <a:avLst/>
          </a:prstGeom>
          <a:noFill/>
        </p:spPr>
        <p:txBody>
          <a:bodyPr wrap="square" rtlCol="0">
            <a:spAutoFit/>
          </a:bodyPr>
          <a:lstStyle/>
          <a:p>
            <a:pPr algn="ctr"/>
            <a:r>
              <a:rPr lang="en-US" sz="2400" b="1" dirty="0">
                <a:solidFill>
                  <a:srgbClr val="0081C5"/>
                </a:solidFill>
                <a:latin typeface="Open Sans" panose="020B0606030504020204" pitchFamily="34" charset="0"/>
                <a:ea typeface="Open Sans" panose="020B0606030504020204" pitchFamily="34" charset="0"/>
                <a:cs typeface="Open Sans" panose="020B0606030504020204" pitchFamily="34" charset="0"/>
              </a:rPr>
              <a:t>Habitat</a:t>
            </a:r>
          </a:p>
          <a:p>
            <a:pPr algn="ctr"/>
            <a:r>
              <a:rPr lang="en-US" sz="1600" b="1" dirty="0">
                <a:solidFill>
                  <a:srgbClr val="0081C5"/>
                </a:solidFill>
                <a:latin typeface="Open Sans" panose="020B0606030504020204" pitchFamily="34" charset="0"/>
                <a:ea typeface="Open Sans" panose="020B0606030504020204" pitchFamily="34" charset="0"/>
                <a:cs typeface="Open Sans" panose="020B0606030504020204" pitchFamily="34" charset="0"/>
              </a:rPr>
              <a:t>Axolotl’s natural habitat is Lake </a:t>
            </a:r>
            <a:r>
              <a:rPr lang="en-US" sz="1600" b="1" dirty="0" err="1">
                <a:solidFill>
                  <a:srgbClr val="0081C5"/>
                </a:solidFill>
                <a:latin typeface="Open Sans" panose="020B0606030504020204" pitchFamily="34" charset="0"/>
                <a:ea typeface="Open Sans" panose="020B0606030504020204" pitchFamily="34" charset="0"/>
                <a:cs typeface="Open Sans" panose="020B0606030504020204" pitchFamily="34" charset="0"/>
              </a:rPr>
              <a:t>Xochimilco</a:t>
            </a:r>
            <a:r>
              <a:rPr lang="en-US" sz="1600" b="1" dirty="0">
                <a:solidFill>
                  <a:srgbClr val="0081C5"/>
                </a:solidFill>
                <a:latin typeface="Open Sans" panose="020B0606030504020204" pitchFamily="34" charset="0"/>
                <a:ea typeface="Open Sans" panose="020B0606030504020204" pitchFamily="34" charset="0"/>
                <a:cs typeface="Open Sans" panose="020B0606030504020204" pitchFamily="34" charset="0"/>
              </a:rPr>
              <a:t> (So-</a:t>
            </a:r>
            <a:r>
              <a:rPr lang="en-US" sz="1600" b="1" dirty="0" err="1">
                <a:solidFill>
                  <a:srgbClr val="0081C5"/>
                </a:solidFill>
                <a:latin typeface="Open Sans" panose="020B0606030504020204" pitchFamily="34" charset="0"/>
                <a:ea typeface="Open Sans" panose="020B0606030504020204" pitchFamily="34" charset="0"/>
                <a:cs typeface="Open Sans" panose="020B0606030504020204" pitchFamily="34" charset="0"/>
              </a:rPr>
              <a:t>chee</a:t>
            </a:r>
            <a:r>
              <a:rPr lang="en-US" sz="1600" b="1" dirty="0">
                <a:solidFill>
                  <a:srgbClr val="0081C5"/>
                </a:solidFill>
                <a:latin typeface="Open Sans" panose="020B0606030504020204" pitchFamily="34" charset="0"/>
                <a:ea typeface="Open Sans" panose="020B0606030504020204" pitchFamily="34" charset="0"/>
                <a:cs typeface="Open Sans" panose="020B0606030504020204" pitchFamily="34" charset="0"/>
              </a:rPr>
              <a:t>-mil-co) in Mexico City, Mexico. Axolotls swim with plants like water lilies and water lettuce, and enjoy companions like crayfish, fish and frogs. </a:t>
            </a:r>
          </a:p>
        </p:txBody>
      </p:sp>
      <p:pic>
        <p:nvPicPr>
          <p:cNvPr id="12" name="Picture 11">
            <a:extLst>
              <a:ext uri="{FF2B5EF4-FFF2-40B4-BE49-F238E27FC236}">
                <a16:creationId xmlns:a16="http://schemas.microsoft.com/office/drawing/2014/main" id="{4D7BB001-B4A9-BC02-D61C-472ADAB8E58D}"/>
              </a:ext>
            </a:extLst>
          </p:cNvPr>
          <p:cNvPicPr>
            <a:picLocks noChangeAspect="1"/>
          </p:cNvPicPr>
          <p:nvPr/>
        </p:nvPicPr>
        <p:blipFill>
          <a:blip r:embed="rId4"/>
          <a:stretch>
            <a:fillRect/>
          </a:stretch>
        </p:blipFill>
        <p:spPr>
          <a:xfrm>
            <a:off x="8698321" y="5411655"/>
            <a:ext cx="733455" cy="591809"/>
          </a:xfrm>
          <a:prstGeom prst="rect">
            <a:avLst/>
          </a:prstGeom>
        </p:spPr>
      </p:pic>
      <p:pic>
        <p:nvPicPr>
          <p:cNvPr id="13" name="Picture 12">
            <a:extLst>
              <a:ext uri="{FF2B5EF4-FFF2-40B4-BE49-F238E27FC236}">
                <a16:creationId xmlns:a16="http://schemas.microsoft.com/office/drawing/2014/main" id="{4E7E8F65-3605-03AA-8796-8D0AABE4DE4E}"/>
              </a:ext>
            </a:extLst>
          </p:cNvPr>
          <p:cNvPicPr>
            <a:picLocks noChangeAspect="1"/>
          </p:cNvPicPr>
          <p:nvPr/>
        </p:nvPicPr>
        <p:blipFill>
          <a:blip r:embed="rId5"/>
          <a:stretch>
            <a:fillRect/>
          </a:stretch>
        </p:blipFill>
        <p:spPr>
          <a:xfrm>
            <a:off x="10660630" y="5265932"/>
            <a:ext cx="970143" cy="917985"/>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8CD8ED2D-230A-F385-AB04-78004602EADE}"/>
              </a:ext>
            </a:extLst>
          </p:cNvPr>
          <p:cNvPicPr>
            <a:picLocks noChangeAspect="1"/>
          </p:cNvPicPr>
          <p:nvPr/>
        </p:nvPicPr>
        <p:blipFill>
          <a:blip r:embed="rId6"/>
          <a:stretch>
            <a:fillRect/>
          </a:stretch>
        </p:blipFill>
        <p:spPr>
          <a:xfrm rot="-120000">
            <a:off x="2381705" y="5037280"/>
            <a:ext cx="1658032" cy="1118046"/>
          </a:xfrm>
          <a:prstGeom prst="rect">
            <a:avLst/>
          </a:prstGeom>
        </p:spPr>
      </p:pic>
      <p:sp>
        <p:nvSpPr>
          <p:cNvPr id="15" name="Date Placeholder 14">
            <a:extLst>
              <a:ext uri="{FF2B5EF4-FFF2-40B4-BE49-F238E27FC236}">
                <a16:creationId xmlns:a16="http://schemas.microsoft.com/office/drawing/2014/main" id="{F60A8308-39BD-AE65-8295-A42F5DAE0D89}"/>
              </a:ext>
            </a:extLst>
          </p:cNvPr>
          <p:cNvSpPr>
            <a:spLocks noGrp="1"/>
          </p:cNvSpPr>
          <p:nvPr>
            <p:ph type="dt" sz="half" idx="10"/>
          </p:nvPr>
        </p:nvSpPr>
        <p:spPr/>
        <p:txBody>
          <a:bodyPr/>
          <a:lstStyle/>
          <a:p>
            <a:fld id="{0079EE08-0A84-46B7-A5C8-676B4071DB7E}" type="datetime1">
              <a:rPr lang="en-US" smtClean="0"/>
              <a:t>11/16/2023</a:t>
            </a:fld>
            <a:endParaRPr lang="en-US"/>
          </a:p>
        </p:txBody>
      </p:sp>
      <p:sp>
        <p:nvSpPr>
          <p:cNvPr id="16" name="Slide Number Placeholder 15">
            <a:extLst>
              <a:ext uri="{FF2B5EF4-FFF2-40B4-BE49-F238E27FC236}">
                <a16:creationId xmlns:a16="http://schemas.microsoft.com/office/drawing/2014/main" id="{63BD1A92-190D-296F-D908-DED1D58185DA}"/>
              </a:ext>
            </a:extLst>
          </p:cNvPr>
          <p:cNvSpPr>
            <a:spLocks noGrp="1"/>
          </p:cNvSpPr>
          <p:nvPr>
            <p:ph type="sldNum" sz="quarter" idx="12"/>
          </p:nvPr>
        </p:nvSpPr>
        <p:spPr/>
        <p:txBody>
          <a:bodyPr/>
          <a:lstStyle/>
          <a:p>
            <a:fld id="{FEE1C0A4-24C6-42CB-A789-197E1D59EF89}" type="slidenum">
              <a:rPr lang="en-US" smtClean="0"/>
              <a:t>10</a:t>
            </a:fld>
            <a:endParaRPr lang="en-US"/>
          </a:p>
        </p:txBody>
      </p:sp>
    </p:spTree>
    <p:extLst>
      <p:ext uri="{BB962C8B-B14F-4D97-AF65-F5344CB8AC3E}">
        <p14:creationId xmlns:p14="http://schemas.microsoft.com/office/powerpoint/2010/main" val="251667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A7EC307-26C6-E296-F163-95F9DC370D10}"/>
              </a:ext>
            </a:extLst>
          </p:cNvPr>
          <p:cNvSpPr>
            <a:spLocks noGrp="1"/>
          </p:cNvSpPr>
          <p:nvPr>
            <p:ph type="title"/>
          </p:nvPr>
        </p:nvSpPr>
        <p:spPr/>
        <p:txBody>
          <a:bodyPr/>
          <a:lstStyle/>
          <a:p>
            <a:r>
              <a:rPr lang="en-US" dirty="0"/>
              <a:t>2024 Cookie Season- Updates</a:t>
            </a:r>
          </a:p>
        </p:txBody>
      </p:sp>
      <p:sp>
        <p:nvSpPr>
          <p:cNvPr id="4" name="Date Placeholder 3">
            <a:extLst>
              <a:ext uri="{FF2B5EF4-FFF2-40B4-BE49-F238E27FC236}">
                <a16:creationId xmlns:a16="http://schemas.microsoft.com/office/drawing/2014/main" id="{520D3B9B-F0D5-10A5-A7BB-EB5F97E8792E}"/>
              </a:ext>
            </a:extLst>
          </p:cNvPr>
          <p:cNvSpPr>
            <a:spLocks noGrp="1"/>
          </p:cNvSpPr>
          <p:nvPr>
            <p:ph type="dt" sz="half" idx="10"/>
          </p:nvPr>
        </p:nvSpPr>
        <p:spPr/>
        <p:txBody>
          <a:bodyPr/>
          <a:lstStyle/>
          <a:p>
            <a:fld id="{CFC1F1E9-FBD6-44A0-B00A-AA50F47C3ABC}" type="datetime1">
              <a:rPr lang="en-US" smtClean="0"/>
              <a:t>11/16/2023</a:t>
            </a:fld>
            <a:endParaRPr lang="en-US"/>
          </a:p>
        </p:txBody>
      </p:sp>
      <p:sp>
        <p:nvSpPr>
          <p:cNvPr id="5" name="Slide Number Placeholder 4">
            <a:extLst>
              <a:ext uri="{FF2B5EF4-FFF2-40B4-BE49-F238E27FC236}">
                <a16:creationId xmlns:a16="http://schemas.microsoft.com/office/drawing/2014/main" id="{49AEDF39-106F-4BEF-8BB7-1BF7F64C3E19}"/>
              </a:ext>
            </a:extLst>
          </p:cNvPr>
          <p:cNvSpPr>
            <a:spLocks noGrp="1"/>
          </p:cNvSpPr>
          <p:nvPr>
            <p:ph type="sldNum" sz="quarter" idx="12"/>
          </p:nvPr>
        </p:nvSpPr>
        <p:spPr/>
        <p:txBody>
          <a:bodyPr/>
          <a:lstStyle/>
          <a:p>
            <a:fld id="{FEE1C0A4-24C6-42CB-A789-197E1D59EF89}" type="slidenum">
              <a:rPr lang="en-US" smtClean="0"/>
              <a:t>11</a:t>
            </a:fld>
            <a:endParaRPr lang="en-US"/>
          </a:p>
        </p:txBody>
      </p:sp>
    </p:spTree>
    <p:extLst>
      <p:ext uri="{BB962C8B-B14F-4D97-AF65-F5344CB8AC3E}">
        <p14:creationId xmlns:p14="http://schemas.microsoft.com/office/powerpoint/2010/main" val="1758096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E4738-E4BE-8823-57BB-3E3C2436238A}"/>
              </a:ext>
            </a:extLst>
          </p:cNvPr>
          <p:cNvSpPr>
            <a:spLocks noGrp="1"/>
          </p:cNvSpPr>
          <p:nvPr>
            <p:ph type="title"/>
          </p:nvPr>
        </p:nvSpPr>
        <p:spPr/>
        <p:txBody>
          <a:bodyPr/>
          <a:lstStyle/>
          <a:p>
            <a:r>
              <a:rPr lang="en-US" dirty="0"/>
              <a:t>2024 Updates</a:t>
            </a:r>
          </a:p>
        </p:txBody>
      </p:sp>
      <p:pic>
        <p:nvPicPr>
          <p:cNvPr id="4" name="Google Shape;106;g290d1532afc_0_16">
            <a:extLst>
              <a:ext uri="{FF2B5EF4-FFF2-40B4-BE49-F238E27FC236}">
                <a16:creationId xmlns:a16="http://schemas.microsoft.com/office/drawing/2014/main" id="{7AFB2192-7410-7523-5A1B-2E7D7CB81D4B}"/>
              </a:ext>
            </a:extLst>
          </p:cNvPr>
          <p:cNvPicPr preferRelativeResize="0"/>
          <p:nvPr/>
        </p:nvPicPr>
        <p:blipFill>
          <a:blip r:embed="rId2">
            <a:alphaModFix/>
          </a:blip>
          <a:stretch>
            <a:fillRect/>
          </a:stretch>
        </p:blipFill>
        <p:spPr>
          <a:xfrm>
            <a:off x="8791871" y="518377"/>
            <a:ext cx="1696725" cy="1617545"/>
          </a:xfrm>
          <a:prstGeom prst="rect">
            <a:avLst/>
          </a:prstGeom>
          <a:noFill/>
          <a:ln>
            <a:noFill/>
          </a:ln>
        </p:spPr>
      </p:pic>
      <p:pic>
        <p:nvPicPr>
          <p:cNvPr id="8" name="Google Shape;111;g2986e68aea0_0_1">
            <a:extLst>
              <a:ext uri="{FF2B5EF4-FFF2-40B4-BE49-F238E27FC236}">
                <a16:creationId xmlns:a16="http://schemas.microsoft.com/office/drawing/2014/main" id="{D5CCC795-3B7A-D928-4F11-DB0FABDD3C98}"/>
              </a:ext>
            </a:extLst>
          </p:cNvPr>
          <p:cNvPicPr preferRelativeResize="0"/>
          <p:nvPr/>
        </p:nvPicPr>
        <p:blipFill rotWithShape="1">
          <a:blip r:embed="rId3">
            <a:alphaModFix/>
          </a:blip>
          <a:srcRect l="-1261" t="20614" r="1"/>
          <a:stretch/>
        </p:blipFill>
        <p:spPr>
          <a:xfrm>
            <a:off x="106887" y="2292824"/>
            <a:ext cx="11480062" cy="4280705"/>
          </a:xfrm>
          <a:prstGeom prst="rect">
            <a:avLst/>
          </a:prstGeom>
          <a:noFill/>
          <a:ln>
            <a:noFill/>
          </a:ln>
        </p:spPr>
      </p:pic>
      <p:sp>
        <p:nvSpPr>
          <p:cNvPr id="3" name="Date Placeholder 2">
            <a:extLst>
              <a:ext uri="{FF2B5EF4-FFF2-40B4-BE49-F238E27FC236}">
                <a16:creationId xmlns:a16="http://schemas.microsoft.com/office/drawing/2014/main" id="{5A3C0159-339D-ECA0-D216-0D973882A393}"/>
              </a:ext>
            </a:extLst>
          </p:cNvPr>
          <p:cNvSpPr>
            <a:spLocks noGrp="1"/>
          </p:cNvSpPr>
          <p:nvPr>
            <p:ph type="dt" sz="half" idx="10"/>
          </p:nvPr>
        </p:nvSpPr>
        <p:spPr/>
        <p:txBody>
          <a:bodyPr/>
          <a:lstStyle/>
          <a:p>
            <a:fld id="{BBC954DA-C346-4FCF-82D8-F9072B6A9ACD}" type="datetime1">
              <a:rPr lang="en-US" smtClean="0"/>
              <a:t>11/16/2023</a:t>
            </a:fld>
            <a:endParaRPr lang="en-US"/>
          </a:p>
        </p:txBody>
      </p:sp>
      <p:sp>
        <p:nvSpPr>
          <p:cNvPr id="5" name="Slide Number Placeholder 4">
            <a:extLst>
              <a:ext uri="{FF2B5EF4-FFF2-40B4-BE49-F238E27FC236}">
                <a16:creationId xmlns:a16="http://schemas.microsoft.com/office/drawing/2014/main" id="{81EBAEE4-E574-7218-FDED-AEE00C72C3C5}"/>
              </a:ext>
            </a:extLst>
          </p:cNvPr>
          <p:cNvSpPr>
            <a:spLocks noGrp="1"/>
          </p:cNvSpPr>
          <p:nvPr>
            <p:ph type="sldNum" sz="quarter" idx="12"/>
          </p:nvPr>
        </p:nvSpPr>
        <p:spPr/>
        <p:txBody>
          <a:bodyPr/>
          <a:lstStyle/>
          <a:p>
            <a:fld id="{FEE1C0A4-24C6-42CB-A789-197E1D59EF89}" type="slidenum">
              <a:rPr lang="en-US" smtClean="0"/>
              <a:t>12</a:t>
            </a:fld>
            <a:endParaRPr lang="en-US"/>
          </a:p>
        </p:txBody>
      </p:sp>
    </p:spTree>
    <p:extLst>
      <p:ext uri="{BB962C8B-B14F-4D97-AF65-F5344CB8AC3E}">
        <p14:creationId xmlns:p14="http://schemas.microsoft.com/office/powerpoint/2010/main" val="18275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6F504-647C-B904-CA35-0341F08B0CA0}"/>
              </a:ext>
            </a:extLst>
          </p:cNvPr>
          <p:cNvSpPr>
            <a:spLocks noGrp="1"/>
          </p:cNvSpPr>
          <p:nvPr>
            <p:ph type="title"/>
          </p:nvPr>
        </p:nvSpPr>
        <p:spPr/>
        <p:txBody>
          <a:bodyPr/>
          <a:lstStyle/>
          <a:p>
            <a:r>
              <a:rPr lang="en-US" dirty="0"/>
              <a:t>Important Dates</a:t>
            </a:r>
          </a:p>
        </p:txBody>
      </p:sp>
      <p:sp>
        <p:nvSpPr>
          <p:cNvPr id="3" name="Content Placeholder 2">
            <a:extLst>
              <a:ext uri="{FF2B5EF4-FFF2-40B4-BE49-F238E27FC236}">
                <a16:creationId xmlns:a16="http://schemas.microsoft.com/office/drawing/2014/main" id="{07C09F5D-8B86-4EC6-38FE-1AF8E2F59C0F}"/>
              </a:ext>
            </a:extLst>
          </p:cNvPr>
          <p:cNvSpPr>
            <a:spLocks noGrp="1"/>
          </p:cNvSpPr>
          <p:nvPr>
            <p:ph sz="half" idx="1"/>
          </p:nvPr>
        </p:nvSpPr>
        <p:spPr>
          <a:xfrm>
            <a:off x="271221" y="2417736"/>
            <a:ext cx="5824780" cy="4440263"/>
          </a:xfrm>
        </p:spPr>
        <p:txBody>
          <a:bodyPr>
            <a:normAutofit fontScale="77500" lnSpcReduction="20000"/>
          </a:bodyPr>
          <a:lstStyle/>
          <a:p>
            <a:r>
              <a:rPr lang="en-US" sz="2300" b="1" dirty="0"/>
              <a:t>December 15, 2023- COOKIE SALES BEGIN</a:t>
            </a:r>
          </a:p>
          <a:p>
            <a:r>
              <a:rPr lang="en-US" sz="2300" dirty="0"/>
              <a:t>January 7, 2024- Online Girl delivery closes</a:t>
            </a:r>
            <a:endParaRPr lang="en-US" sz="2300" b="1" dirty="0"/>
          </a:p>
          <a:p>
            <a:r>
              <a:rPr lang="en-US" sz="2300" b="1" dirty="0"/>
              <a:t>January 9, 2024- Initial Orders due in </a:t>
            </a:r>
            <a:r>
              <a:rPr lang="en-US" sz="2300" b="1" dirty="0" err="1"/>
              <a:t>ebudde</a:t>
            </a:r>
            <a:endParaRPr lang="en-US" sz="2300" b="1" dirty="0"/>
          </a:p>
          <a:p>
            <a:r>
              <a:rPr lang="en-US" sz="2300" dirty="0"/>
              <a:t>January 6, 2024 at 7:00am- Select 3 Slots- max 1 booth per chain store</a:t>
            </a:r>
          </a:p>
          <a:p>
            <a:r>
              <a:rPr lang="en-US" sz="2300" dirty="0"/>
              <a:t>January 8, 2024 at 7:00 am- Select 6 Slots- max 2 booths pers chain store </a:t>
            </a:r>
          </a:p>
          <a:p>
            <a:r>
              <a:rPr lang="en-US" sz="2300" dirty="0"/>
              <a:t>January 10, 2024 at 7:00 am- Wide Open- No restriction</a:t>
            </a:r>
          </a:p>
          <a:p>
            <a:r>
              <a:rPr lang="en-US" sz="2300" dirty="0"/>
              <a:t>January 15, 2024- Online Girl Delivery Re-Opens </a:t>
            </a:r>
          </a:p>
          <a:p>
            <a:r>
              <a:rPr lang="en-US" sz="2300" dirty="0"/>
              <a:t>January 16-29, 2024- Cookie Deliveries </a:t>
            </a:r>
          </a:p>
          <a:p>
            <a:r>
              <a:rPr lang="en-US" sz="2300" b="1" dirty="0"/>
              <a:t>January 31, 2024- Test payment ACH $1</a:t>
            </a:r>
          </a:p>
        </p:txBody>
      </p:sp>
      <p:sp>
        <p:nvSpPr>
          <p:cNvPr id="7" name="Content Placeholder 6">
            <a:extLst>
              <a:ext uri="{FF2B5EF4-FFF2-40B4-BE49-F238E27FC236}">
                <a16:creationId xmlns:a16="http://schemas.microsoft.com/office/drawing/2014/main" id="{43EBC6AD-2775-F18D-4A40-591FB39AE9D6}"/>
              </a:ext>
            </a:extLst>
          </p:cNvPr>
          <p:cNvSpPr>
            <a:spLocks noGrp="1"/>
          </p:cNvSpPr>
          <p:nvPr>
            <p:ph sz="half" idx="2"/>
          </p:nvPr>
        </p:nvSpPr>
        <p:spPr>
          <a:xfrm>
            <a:off x="6208712" y="2417736"/>
            <a:ext cx="5824780" cy="4440264"/>
          </a:xfrm>
        </p:spPr>
        <p:txBody>
          <a:bodyPr>
            <a:normAutofit fontScale="77500" lnSpcReduction="20000"/>
          </a:bodyPr>
          <a:lstStyle/>
          <a:p>
            <a:r>
              <a:rPr lang="en-US" sz="2300" dirty="0"/>
              <a:t>February 1-7, 2024- Cookie Cupboards Open</a:t>
            </a:r>
          </a:p>
          <a:p>
            <a:r>
              <a:rPr lang="en-US" sz="2300" dirty="0"/>
              <a:t>February 2, 2024- Booth Sales Begin</a:t>
            </a:r>
          </a:p>
          <a:p>
            <a:r>
              <a:rPr lang="en-US" sz="2300" b="1" dirty="0"/>
              <a:t>February 27, 2024- ACH #1 $2.50 per package received </a:t>
            </a:r>
          </a:p>
          <a:p>
            <a:r>
              <a:rPr lang="en-US" sz="2300" dirty="0"/>
              <a:t>March 3, 2024- Girl Delivery Closes </a:t>
            </a:r>
          </a:p>
          <a:p>
            <a:r>
              <a:rPr lang="en-US" sz="2300" dirty="0"/>
              <a:t>March 10, 2024- Last day of Booth Sales </a:t>
            </a:r>
          </a:p>
          <a:p>
            <a:r>
              <a:rPr lang="en-US" sz="2300" b="1" dirty="0"/>
              <a:t>March 11, 2024- LAST DAY OF COOKIE SALES</a:t>
            </a:r>
          </a:p>
          <a:p>
            <a:r>
              <a:rPr lang="en-US" sz="2300" dirty="0"/>
              <a:t>March 26, 2024- ACH #2 Remaining Balance</a:t>
            </a:r>
          </a:p>
          <a:p>
            <a:r>
              <a:rPr lang="en-US" sz="2300" dirty="0"/>
              <a:t>May- Rewards delivered</a:t>
            </a:r>
          </a:p>
          <a:p>
            <a:endParaRPr lang="en-US" dirty="0"/>
          </a:p>
        </p:txBody>
      </p:sp>
      <p:sp>
        <p:nvSpPr>
          <p:cNvPr id="8" name="Freeform 5">
            <a:extLst>
              <a:ext uri="{FF2B5EF4-FFF2-40B4-BE49-F238E27FC236}">
                <a16:creationId xmlns:a16="http://schemas.microsoft.com/office/drawing/2014/main" id="{56C889B6-186F-F91F-9101-9FFF71195184}"/>
              </a:ext>
            </a:extLst>
          </p:cNvPr>
          <p:cNvSpPr/>
          <p:nvPr/>
        </p:nvSpPr>
        <p:spPr>
          <a:xfrm rot="-463512">
            <a:off x="10439246" y="5290928"/>
            <a:ext cx="903879" cy="1351089"/>
          </a:xfrm>
          <a:custGeom>
            <a:avLst/>
            <a:gdLst/>
            <a:ahLst/>
            <a:cxnLst/>
            <a:rect l="l" t="t" r="r" b="b"/>
            <a:pathLst>
              <a:path w="2901138" h="2901138">
                <a:moveTo>
                  <a:pt x="0" y="0"/>
                </a:moveTo>
                <a:lnTo>
                  <a:pt x="2901138" y="0"/>
                </a:lnTo>
                <a:lnTo>
                  <a:pt x="2901138" y="2901138"/>
                </a:lnTo>
                <a:lnTo>
                  <a:pt x="0" y="2901138"/>
                </a:lnTo>
                <a:lnTo>
                  <a:pt x="0" y="0"/>
                </a:lnTo>
                <a:close/>
              </a:path>
            </a:pathLst>
          </a:custGeom>
          <a:blipFill>
            <a:blip r:embed="rId2"/>
            <a:stretch>
              <a:fillRect/>
            </a:stretch>
          </a:blipFill>
        </p:spPr>
        <p:txBody>
          <a:bodyPr/>
          <a:lstStyle/>
          <a:p>
            <a:endParaRPr lang="en-US"/>
          </a:p>
        </p:txBody>
      </p:sp>
      <p:sp>
        <p:nvSpPr>
          <p:cNvPr id="9" name="Date Placeholder 8">
            <a:extLst>
              <a:ext uri="{FF2B5EF4-FFF2-40B4-BE49-F238E27FC236}">
                <a16:creationId xmlns:a16="http://schemas.microsoft.com/office/drawing/2014/main" id="{F791935F-0030-E21D-4C5C-1638971C2EC9}"/>
              </a:ext>
            </a:extLst>
          </p:cNvPr>
          <p:cNvSpPr>
            <a:spLocks noGrp="1"/>
          </p:cNvSpPr>
          <p:nvPr>
            <p:ph type="dt" sz="half" idx="10"/>
          </p:nvPr>
        </p:nvSpPr>
        <p:spPr/>
        <p:txBody>
          <a:bodyPr/>
          <a:lstStyle/>
          <a:p>
            <a:fld id="{C1B04D81-1FAE-43D3-B4A2-A12A355CB730}" type="datetime1">
              <a:rPr lang="en-US" smtClean="0"/>
              <a:t>11/16/2023</a:t>
            </a:fld>
            <a:endParaRPr lang="en-US"/>
          </a:p>
        </p:txBody>
      </p:sp>
      <p:sp>
        <p:nvSpPr>
          <p:cNvPr id="10" name="Slide Number Placeholder 9">
            <a:extLst>
              <a:ext uri="{FF2B5EF4-FFF2-40B4-BE49-F238E27FC236}">
                <a16:creationId xmlns:a16="http://schemas.microsoft.com/office/drawing/2014/main" id="{5D4112A0-4234-9827-9397-65FF6565961D}"/>
              </a:ext>
            </a:extLst>
          </p:cNvPr>
          <p:cNvSpPr>
            <a:spLocks noGrp="1"/>
          </p:cNvSpPr>
          <p:nvPr>
            <p:ph type="sldNum" sz="quarter" idx="12"/>
          </p:nvPr>
        </p:nvSpPr>
        <p:spPr/>
        <p:txBody>
          <a:bodyPr/>
          <a:lstStyle/>
          <a:p>
            <a:fld id="{FEE1C0A4-24C6-42CB-A789-197E1D59EF89}" type="slidenum">
              <a:rPr lang="en-US" smtClean="0"/>
              <a:t>13</a:t>
            </a:fld>
            <a:endParaRPr lang="en-US"/>
          </a:p>
        </p:txBody>
      </p:sp>
    </p:spTree>
    <p:extLst>
      <p:ext uri="{BB962C8B-B14F-4D97-AF65-F5344CB8AC3E}">
        <p14:creationId xmlns:p14="http://schemas.microsoft.com/office/powerpoint/2010/main" val="1649242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5F709-458A-4173-7E71-0CD7BD9FE753}"/>
              </a:ext>
            </a:extLst>
          </p:cNvPr>
          <p:cNvSpPr>
            <a:spLocks noGrp="1"/>
          </p:cNvSpPr>
          <p:nvPr>
            <p:ph type="title"/>
          </p:nvPr>
        </p:nvSpPr>
        <p:spPr/>
        <p:txBody>
          <a:bodyPr/>
          <a:lstStyle/>
          <a:p>
            <a:r>
              <a:rPr lang="en-US" dirty="0"/>
              <a:t>Service Unit 80-9 Goal</a:t>
            </a:r>
          </a:p>
        </p:txBody>
      </p:sp>
      <p:pic>
        <p:nvPicPr>
          <p:cNvPr id="4" name="Google Shape;134;g290d1532afc_0_21">
            <a:extLst>
              <a:ext uri="{FF2B5EF4-FFF2-40B4-BE49-F238E27FC236}">
                <a16:creationId xmlns:a16="http://schemas.microsoft.com/office/drawing/2014/main" id="{A35A8E37-9FA0-62EC-034C-BFB32852FD9F}"/>
              </a:ext>
            </a:extLst>
          </p:cNvPr>
          <p:cNvPicPr preferRelativeResize="0"/>
          <p:nvPr/>
        </p:nvPicPr>
        <p:blipFill rotWithShape="1">
          <a:blip r:embed="rId2">
            <a:alphaModFix/>
          </a:blip>
          <a:srcRect/>
          <a:stretch/>
        </p:blipFill>
        <p:spPr>
          <a:xfrm>
            <a:off x="657882" y="2554091"/>
            <a:ext cx="5438118" cy="2587093"/>
          </a:xfrm>
          <a:prstGeom prst="rect">
            <a:avLst/>
          </a:prstGeom>
          <a:noFill/>
          <a:ln>
            <a:noFill/>
          </a:ln>
        </p:spPr>
      </p:pic>
      <p:sp>
        <p:nvSpPr>
          <p:cNvPr id="5" name="TextBox 4">
            <a:extLst>
              <a:ext uri="{FF2B5EF4-FFF2-40B4-BE49-F238E27FC236}">
                <a16:creationId xmlns:a16="http://schemas.microsoft.com/office/drawing/2014/main" id="{406377AA-7CF6-422C-6426-0AA3311A09CC}"/>
              </a:ext>
            </a:extLst>
          </p:cNvPr>
          <p:cNvSpPr txBox="1"/>
          <p:nvPr/>
        </p:nvSpPr>
        <p:spPr>
          <a:xfrm>
            <a:off x="6619164" y="4022284"/>
            <a:ext cx="4763069" cy="1862048"/>
          </a:xfrm>
          <a:prstGeom prst="rect">
            <a:avLst/>
          </a:prstGeom>
          <a:noFill/>
        </p:spPr>
        <p:txBody>
          <a:bodyPr wrap="square" rtlCol="0">
            <a:spAutoFit/>
          </a:bodyPr>
          <a:lstStyle/>
          <a:p>
            <a:r>
              <a:rPr lang="en-US" sz="11500" b="1" dirty="0"/>
              <a:t>42,356</a:t>
            </a:r>
          </a:p>
        </p:txBody>
      </p:sp>
      <p:sp>
        <p:nvSpPr>
          <p:cNvPr id="6" name="TextBox 5">
            <a:extLst>
              <a:ext uri="{FF2B5EF4-FFF2-40B4-BE49-F238E27FC236}">
                <a16:creationId xmlns:a16="http://schemas.microsoft.com/office/drawing/2014/main" id="{3AD4E677-2346-80C0-36B4-C781187CA432}"/>
              </a:ext>
            </a:extLst>
          </p:cNvPr>
          <p:cNvSpPr txBox="1"/>
          <p:nvPr/>
        </p:nvSpPr>
        <p:spPr>
          <a:xfrm>
            <a:off x="657882" y="6223379"/>
            <a:ext cx="4964996" cy="369332"/>
          </a:xfrm>
          <a:prstGeom prst="rect">
            <a:avLst/>
          </a:prstGeom>
          <a:noFill/>
        </p:spPr>
        <p:txBody>
          <a:bodyPr wrap="square" rtlCol="0">
            <a:spAutoFit/>
          </a:bodyPr>
          <a:lstStyle/>
          <a:p>
            <a:r>
              <a:rPr lang="en-US" dirty="0"/>
              <a:t>3% increase from last years total of 41,122</a:t>
            </a:r>
          </a:p>
        </p:txBody>
      </p:sp>
      <p:sp>
        <p:nvSpPr>
          <p:cNvPr id="7" name="Freeform 5">
            <a:extLst>
              <a:ext uri="{FF2B5EF4-FFF2-40B4-BE49-F238E27FC236}">
                <a16:creationId xmlns:a16="http://schemas.microsoft.com/office/drawing/2014/main" id="{166EFB47-3CD1-D958-116D-A2D6E8D0DA7C}"/>
              </a:ext>
            </a:extLst>
          </p:cNvPr>
          <p:cNvSpPr/>
          <p:nvPr/>
        </p:nvSpPr>
        <p:spPr>
          <a:xfrm rot="20349126">
            <a:off x="8662578" y="715585"/>
            <a:ext cx="903879" cy="1351089"/>
          </a:xfrm>
          <a:custGeom>
            <a:avLst/>
            <a:gdLst/>
            <a:ahLst/>
            <a:cxnLst/>
            <a:rect l="l" t="t" r="r" b="b"/>
            <a:pathLst>
              <a:path w="2901138" h="2901138">
                <a:moveTo>
                  <a:pt x="0" y="0"/>
                </a:moveTo>
                <a:lnTo>
                  <a:pt x="2901138" y="0"/>
                </a:lnTo>
                <a:lnTo>
                  <a:pt x="2901138" y="2901138"/>
                </a:lnTo>
                <a:lnTo>
                  <a:pt x="0" y="2901138"/>
                </a:lnTo>
                <a:lnTo>
                  <a:pt x="0" y="0"/>
                </a:lnTo>
                <a:close/>
              </a:path>
            </a:pathLst>
          </a:custGeom>
          <a:blipFill>
            <a:blip r:embed="rId3"/>
            <a:stretch>
              <a:fillRect/>
            </a:stretch>
          </a:blipFill>
        </p:spPr>
        <p:txBody>
          <a:bodyPr/>
          <a:lstStyle/>
          <a:p>
            <a:endParaRPr lang="en-US"/>
          </a:p>
        </p:txBody>
      </p:sp>
      <p:sp>
        <p:nvSpPr>
          <p:cNvPr id="8" name="Date Placeholder 7">
            <a:extLst>
              <a:ext uri="{FF2B5EF4-FFF2-40B4-BE49-F238E27FC236}">
                <a16:creationId xmlns:a16="http://schemas.microsoft.com/office/drawing/2014/main" id="{79D2283F-E2ED-5C73-278A-C7E2B0D41B84}"/>
              </a:ext>
            </a:extLst>
          </p:cNvPr>
          <p:cNvSpPr>
            <a:spLocks noGrp="1"/>
          </p:cNvSpPr>
          <p:nvPr>
            <p:ph type="dt" sz="half" idx="10"/>
          </p:nvPr>
        </p:nvSpPr>
        <p:spPr/>
        <p:txBody>
          <a:bodyPr/>
          <a:lstStyle/>
          <a:p>
            <a:fld id="{E21FE521-5E79-4069-92D3-58AD703301E8}" type="datetime1">
              <a:rPr lang="en-US" smtClean="0"/>
              <a:t>11/16/2023</a:t>
            </a:fld>
            <a:endParaRPr lang="en-US"/>
          </a:p>
        </p:txBody>
      </p:sp>
      <p:sp>
        <p:nvSpPr>
          <p:cNvPr id="9" name="Slide Number Placeholder 8">
            <a:extLst>
              <a:ext uri="{FF2B5EF4-FFF2-40B4-BE49-F238E27FC236}">
                <a16:creationId xmlns:a16="http://schemas.microsoft.com/office/drawing/2014/main" id="{34C5761E-EBD6-BCEF-7806-0350ACDB16E2}"/>
              </a:ext>
            </a:extLst>
          </p:cNvPr>
          <p:cNvSpPr>
            <a:spLocks noGrp="1"/>
          </p:cNvSpPr>
          <p:nvPr>
            <p:ph type="sldNum" sz="quarter" idx="12"/>
          </p:nvPr>
        </p:nvSpPr>
        <p:spPr/>
        <p:txBody>
          <a:bodyPr/>
          <a:lstStyle/>
          <a:p>
            <a:fld id="{FEE1C0A4-24C6-42CB-A789-197E1D59EF89}" type="slidenum">
              <a:rPr lang="en-US" smtClean="0"/>
              <a:t>14</a:t>
            </a:fld>
            <a:endParaRPr lang="en-US"/>
          </a:p>
        </p:txBody>
      </p:sp>
    </p:spTree>
    <p:extLst>
      <p:ext uri="{BB962C8B-B14F-4D97-AF65-F5344CB8AC3E}">
        <p14:creationId xmlns:p14="http://schemas.microsoft.com/office/powerpoint/2010/main" val="3848721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7" name="Google Shape;117;g2986e68aea0_0_8"/>
          <p:cNvPicPr preferRelativeResize="0"/>
          <p:nvPr/>
        </p:nvPicPr>
        <p:blipFill>
          <a:blip r:embed="rId3">
            <a:alphaModFix/>
          </a:blip>
          <a:stretch>
            <a:fillRect/>
          </a:stretch>
        </p:blipFill>
        <p:spPr>
          <a:xfrm>
            <a:off x="9042994" y="973668"/>
            <a:ext cx="1595578" cy="1372375"/>
          </a:xfrm>
          <a:prstGeom prst="rect">
            <a:avLst/>
          </a:prstGeom>
          <a:noFill/>
          <a:ln>
            <a:noFill/>
          </a:ln>
        </p:spPr>
      </p:pic>
      <p:sp>
        <p:nvSpPr>
          <p:cNvPr id="2" name="Title 1">
            <a:extLst>
              <a:ext uri="{FF2B5EF4-FFF2-40B4-BE49-F238E27FC236}">
                <a16:creationId xmlns:a16="http://schemas.microsoft.com/office/drawing/2014/main" id="{2CFA4903-9B6D-6331-C12C-83733EC34C9B}"/>
              </a:ext>
            </a:extLst>
          </p:cNvPr>
          <p:cNvSpPr>
            <a:spLocks noGrp="1"/>
          </p:cNvSpPr>
          <p:nvPr>
            <p:ph type="title"/>
          </p:nvPr>
        </p:nvSpPr>
        <p:spPr/>
        <p:txBody>
          <a:bodyPr/>
          <a:lstStyle/>
          <a:p>
            <a:r>
              <a:rPr lang="en-US" dirty="0"/>
              <a:t>Ways to sell </a:t>
            </a:r>
          </a:p>
        </p:txBody>
      </p:sp>
      <p:pic>
        <p:nvPicPr>
          <p:cNvPr id="4" name="Google Shape;116;g2986e68aea0_0_8">
            <a:extLst>
              <a:ext uri="{FF2B5EF4-FFF2-40B4-BE49-F238E27FC236}">
                <a16:creationId xmlns:a16="http://schemas.microsoft.com/office/drawing/2014/main" id="{4327A5AA-F1AA-3EDE-1762-A65242964F65}"/>
              </a:ext>
            </a:extLst>
          </p:cNvPr>
          <p:cNvPicPr preferRelativeResize="0"/>
          <p:nvPr/>
        </p:nvPicPr>
        <p:blipFill rotWithShape="1">
          <a:blip r:embed="rId4">
            <a:alphaModFix/>
          </a:blip>
          <a:srcRect l="158" t="17427" r="1"/>
          <a:stretch/>
        </p:blipFill>
        <p:spPr>
          <a:xfrm>
            <a:off x="355032" y="2346043"/>
            <a:ext cx="10646644" cy="4294522"/>
          </a:xfrm>
          <a:prstGeom prst="rect">
            <a:avLst/>
          </a:prstGeom>
          <a:noFill/>
          <a:ln>
            <a:noFill/>
          </a:ln>
        </p:spPr>
      </p:pic>
      <p:sp>
        <p:nvSpPr>
          <p:cNvPr id="6" name="Date Placeholder 5">
            <a:extLst>
              <a:ext uri="{FF2B5EF4-FFF2-40B4-BE49-F238E27FC236}">
                <a16:creationId xmlns:a16="http://schemas.microsoft.com/office/drawing/2014/main" id="{22E9A16B-8F35-49FC-56DB-00A3DB53C709}"/>
              </a:ext>
            </a:extLst>
          </p:cNvPr>
          <p:cNvSpPr>
            <a:spLocks noGrp="1"/>
          </p:cNvSpPr>
          <p:nvPr>
            <p:ph type="dt" sz="half" idx="10"/>
          </p:nvPr>
        </p:nvSpPr>
        <p:spPr/>
        <p:txBody>
          <a:bodyPr/>
          <a:lstStyle/>
          <a:p>
            <a:fld id="{2EAC727B-863C-42CD-BFA9-2751ED7D6E03}" type="datetime1">
              <a:rPr lang="en-US" smtClean="0"/>
              <a:t>11/16/2023</a:t>
            </a:fld>
            <a:endParaRPr lang="en-US"/>
          </a:p>
        </p:txBody>
      </p:sp>
      <p:sp>
        <p:nvSpPr>
          <p:cNvPr id="7" name="Slide Number Placeholder 6">
            <a:extLst>
              <a:ext uri="{FF2B5EF4-FFF2-40B4-BE49-F238E27FC236}">
                <a16:creationId xmlns:a16="http://schemas.microsoft.com/office/drawing/2014/main" id="{A2B26237-1DB6-0768-9EDE-55BCFCFA4561}"/>
              </a:ext>
            </a:extLst>
          </p:cNvPr>
          <p:cNvSpPr>
            <a:spLocks noGrp="1"/>
          </p:cNvSpPr>
          <p:nvPr>
            <p:ph type="sldNum" sz="quarter" idx="12"/>
          </p:nvPr>
        </p:nvSpPr>
        <p:spPr/>
        <p:txBody>
          <a:bodyPr/>
          <a:lstStyle/>
          <a:p>
            <a:fld id="{FEE1C0A4-24C6-42CB-A789-197E1D59EF89}" type="slidenum">
              <a:rPr lang="en-US" smtClean="0"/>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C123C55-F6F1-E5BC-B304-C3BBBC341A5F}"/>
              </a:ext>
            </a:extLst>
          </p:cNvPr>
          <p:cNvSpPr>
            <a:spLocks noGrp="1"/>
          </p:cNvSpPr>
          <p:nvPr>
            <p:ph type="title"/>
          </p:nvPr>
        </p:nvSpPr>
        <p:spPr/>
        <p:txBody>
          <a:bodyPr/>
          <a:lstStyle/>
          <a:p>
            <a:r>
              <a:rPr lang="en-US" dirty="0"/>
              <a:t>Systems…Systems…Systems</a:t>
            </a:r>
          </a:p>
        </p:txBody>
      </p:sp>
      <p:sp>
        <p:nvSpPr>
          <p:cNvPr id="7" name="Text Placeholder 6">
            <a:extLst>
              <a:ext uri="{FF2B5EF4-FFF2-40B4-BE49-F238E27FC236}">
                <a16:creationId xmlns:a16="http://schemas.microsoft.com/office/drawing/2014/main" id="{35D775B2-10B6-6ADB-93FE-39D259BB993C}"/>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A440EDC6-043D-9490-7820-2C3B05603456}"/>
              </a:ext>
            </a:extLst>
          </p:cNvPr>
          <p:cNvSpPr>
            <a:spLocks noGrp="1"/>
          </p:cNvSpPr>
          <p:nvPr>
            <p:ph type="dt" sz="half" idx="10"/>
          </p:nvPr>
        </p:nvSpPr>
        <p:spPr/>
        <p:txBody>
          <a:bodyPr/>
          <a:lstStyle/>
          <a:p>
            <a:fld id="{CFC1F1E9-FBD6-44A0-B00A-AA50F47C3ABC}" type="datetime1">
              <a:rPr lang="en-US" smtClean="0"/>
              <a:t>11/16/2023</a:t>
            </a:fld>
            <a:endParaRPr lang="en-US"/>
          </a:p>
        </p:txBody>
      </p:sp>
      <p:sp>
        <p:nvSpPr>
          <p:cNvPr id="5" name="Slide Number Placeholder 4">
            <a:extLst>
              <a:ext uri="{FF2B5EF4-FFF2-40B4-BE49-F238E27FC236}">
                <a16:creationId xmlns:a16="http://schemas.microsoft.com/office/drawing/2014/main" id="{3C823C60-2C3F-41FB-CC93-B1D6D587EBF5}"/>
              </a:ext>
            </a:extLst>
          </p:cNvPr>
          <p:cNvSpPr>
            <a:spLocks noGrp="1"/>
          </p:cNvSpPr>
          <p:nvPr>
            <p:ph type="sldNum" sz="quarter" idx="12"/>
          </p:nvPr>
        </p:nvSpPr>
        <p:spPr/>
        <p:txBody>
          <a:bodyPr/>
          <a:lstStyle/>
          <a:p>
            <a:fld id="{FEE1C0A4-24C6-42CB-A789-197E1D59EF89}" type="slidenum">
              <a:rPr lang="en-US" smtClean="0"/>
              <a:t>16</a:t>
            </a:fld>
            <a:endParaRPr lang="en-US"/>
          </a:p>
        </p:txBody>
      </p:sp>
    </p:spTree>
    <p:extLst>
      <p:ext uri="{BB962C8B-B14F-4D97-AF65-F5344CB8AC3E}">
        <p14:creationId xmlns:p14="http://schemas.microsoft.com/office/powerpoint/2010/main" val="3648021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C649A-794F-F8EC-36BA-38F81C87998E}"/>
              </a:ext>
            </a:extLst>
          </p:cNvPr>
          <p:cNvSpPr>
            <a:spLocks noGrp="1"/>
          </p:cNvSpPr>
          <p:nvPr>
            <p:ph type="title"/>
          </p:nvPr>
        </p:nvSpPr>
        <p:spPr/>
        <p:txBody>
          <a:bodyPr/>
          <a:lstStyle/>
          <a:p>
            <a:r>
              <a:rPr lang="en-US" dirty="0"/>
              <a:t>Tracking Systems</a:t>
            </a:r>
          </a:p>
        </p:txBody>
      </p:sp>
      <p:sp>
        <p:nvSpPr>
          <p:cNvPr id="3" name="Content Placeholder 2">
            <a:extLst>
              <a:ext uri="{FF2B5EF4-FFF2-40B4-BE49-F238E27FC236}">
                <a16:creationId xmlns:a16="http://schemas.microsoft.com/office/drawing/2014/main" id="{AE5B5632-A1BE-15BC-4A49-C6943613FA20}"/>
              </a:ext>
            </a:extLst>
          </p:cNvPr>
          <p:cNvSpPr>
            <a:spLocks noGrp="1"/>
          </p:cNvSpPr>
          <p:nvPr>
            <p:ph idx="1"/>
          </p:nvPr>
        </p:nvSpPr>
        <p:spPr>
          <a:xfrm>
            <a:off x="689130" y="2473622"/>
            <a:ext cx="10952410" cy="4384378"/>
          </a:xfrm>
        </p:spPr>
        <p:txBody>
          <a:bodyPr>
            <a:normAutofit lnSpcReduction="10000"/>
          </a:bodyPr>
          <a:lstStyle/>
          <a:p>
            <a:r>
              <a:rPr lang="en-US" sz="2400" dirty="0"/>
              <a:t>M2 Media Platform </a:t>
            </a:r>
          </a:p>
          <a:p>
            <a:pPr lvl="1"/>
            <a:r>
              <a:rPr lang="en-US" sz="2000" dirty="0"/>
              <a:t>The TCM uses to send the parents a link to set up their website</a:t>
            </a:r>
          </a:p>
          <a:p>
            <a:pPr lvl="1"/>
            <a:r>
              <a:rPr lang="en-US" sz="2000" dirty="0"/>
              <a:t>The TCM can view online sales of each girl in troop </a:t>
            </a:r>
          </a:p>
          <a:p>
            <a:pPr lvl="1"/>
            <a:r>
              <a:rPr lang="en-US" sz="2000" dirty="0"/>
              <a:t>The system girls use to create a website to sell, and track cookies sales</a:t>
            </a:r>
          </a:p>
          <a:p>
            <a:pPr lvl="1"/>
            <a:r>
              <a:rPr lang="en-US" sz="2000" dirty="0"/>
              <a:t>Access to personalized marketing materials</a:t>
            </a:r>
          </a:p>
          <a:p>
            <a:pPr lvl="1"/>
            <a:r>
              <a:rPr lang="en-US" sz="2000" dirty="0"/>
              <a:t>UPDATE THIS year girls can take payment online without having to enter billing information</a:t>
            </a:r>
          </a:p>
          <a:p>
            <a:r>
              <a:rPr lang="en-US" sz="2400" dirty="0"/>
              <a:t>eBudde</a:t>
            </a:r>
          </a:p>
          <a:p>
            <a:pPr lvl="1"/>
            <a:r>
              <a:rPr lang="en-US" sz="2000" dirty="0"/>
              <a:t>The TCM uses to submit initial order, track cookies, select booths, transfer cookies and rewards</a:t>
            </a:r>
          </a:p>
          <a:p>
            <a:pPr lvl="1"/>
            <a:r>
              <a:rPr lang="en-US" sz="2000" dirty="0"/>
              <a:t>Parents don't use this</a:t>
            </a:r>
          </a:p>
          <a:p>
            <a:endParaRPr lang="en-US" dirty="0"/>
          </a:p>
        </p:txBody>
      </p:sp>
      <p:sp>
        <p:nvSpPr>
          <p:cNvPr id="4" name="Freeform 5">
            <a:extLst>
              <a:ext uri="{FF2B5EF4-FFF2-40B4-BE49-F238E27FC236}">
                <a16:creationId xmlns:a16="http://schemas.microsoft.com/office/drawing/2014/main" id="{37A0B465-CEB5-AABB-3A72-F815360EBFF6}"/>
              </a:ext>
            </a:extLst>
          </p:cNvPr>
          <p:cNvSpPr/>
          <p:nvPr/>
        </p:nvSpPr>
        <p:spPr>
          <a:xfrm rot="-463512">
            <a:off x="10122888" y="2449767"/>
            <a:ext cx="903879" cy="1351089"/>
          </a:xfrm>
          <a:custGeom>
            <a:avLst/>
            <a:gdLst/>
            <a:ahLst/>
            <a:cxnLst/>
            <a:rect l="l" t="t" r="r" b="b"/>
            <a:pathLst>
              <a:path w="2901138" h="2901138">
                <a:moveTo>
                  <a:pt x="0" y="0"/>
                </a:moveTo>
                <a:lnTo>
                  <a:pt x="2901138" y="0"/>
                </a:lnTo>
                <a:lnTo>
                  <a:pt x="2901138" y="2901138"/>
                </a:lnTo>
                <a:lnTo>
                  <a:pt x="0" y="2901138"/>
                </a:lnTo>
                <a:lnTo>
                  <a:pt x="0" y="0"/>
                </a:lnTo>
                <a:close/>
              </a:path>
            </a:pathLst>
          </a:custGeom>
          <a:blipFill>
            <a:blip r:embed="rId2"/>
            <a:stretch>
              <a:fillRect/>
            </a:stretch>
          </a:blipFill>
        </p:spPr>
        <p:txBody>
          <a:bodyPr/>
          <a:lstStyle/>
          <a:p>
            <a:endParaRPr lang="en-US"/>
          </a:p>
        </p:txBody>
      </p:sp>
      <p:sp>
        <p:nvSpPr>
          <p:cNvPr id="5" name="Date Placeholder 4">
            <a:extLst>
              <a:ext uri="{FF2B5EF4-FFF2-40B4-BE49-F238E27FC236}">
                <a16:creationId xmlns:a16="http://schemas.microsoft.com/office/drawing/2014/main" id="{02B61095-71A2-A10E-4546-34406BB63C33}"/>
              </a:ext>
            </a:extLst>
          </p:cNvPr>
          <p:cNvSpPr>
            <a:spLocks noGrp="1"/>
          </p:cNvSpPr>
          <p:nvPr>
            <p:ph type="dt" sz="half" idx="10"/>
          </p:nvPr>
        </p:nvSpPr>
        <p:spPr/>
        <p:txBody>
          <a:bodyPr/>
          <a:lstStyle/>
          <a:p>
            <a:fld id="{9F3B14CC-EA7A-4C1E-8409-DAC835227582}" type="datetime1">
              <a:rPr lang="en-US" smtClean="0"/>
              <a:t>11/16/2023</a:t>
            </a:fld>
            <a:endParaRPr lang="en-US"/>
          </a:p>
        </p:txBody>
      </p:sp>
      <p:sp>
        <p:nvSpPr>
          <p:cNvPr id="6" name="Slide Number Placeholder 5">
            <a:extLst>
              <a:ext uri="{FF2B5EF4-FFF2-40B4-BE49-F238E27FC236}">
                <a16:creationId xmlns:a16="http://schemas.microsoft.com/office/drawing/2014/main" id="{9F5DD230-8FCC-2B92-869F-F1F1824722C0}"/>
              </a:ext>
            </a:extLst>
          </p:cNvPr>
          <p:cNvSpPr>
            <a:spLocks noGrp="1"/>
          </p:cNvSpPr>
          <p:nvPr>
            <p:ph type="sldNum" sz="quarter" idx="12"/>
          </p:nvPr>
        </p:nvSpPr>
        <p:spPr/>
        <p:txBody>
          <a:bodyPr/>
          <a:lstStyle/>
          <a:p>
            <a:fld id="{FEE1C0A4-24C6-42CB-A789-197E1D59EF89}" type="slidenum">
              <a:rPr lang="en-US" smtClean="0"/>
              <a:t>17</a:t>
            </a:fld>
            <a:endParaRPr lang="en-US"/>
          </a:p>
        </p:txBody>
      </p:sp>
    </p:spTree>
    <p:extLst>
      <p:ext uri="{BB962C8B-B14F-4D97-AF65-F5344CB8AC3E}">
        <p14:creationId xmlns:p14="http://schemas.microsoft.com/office/powerpoint/2010/main" val="5233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D7C232-6935-8F42-963D-8541F4787C49}"/>
              </a:ext>
            </a:extLst>
          </p:cNvPr>
          <p:cNvSpPr>
            <a:spLocks noGrp="1"/>
          </p:cNvSpPr>
          <p:nvPr>
            <p:ph type="title"/>
          </p:nvPr>
        </p:nvSpPr>
        <p:spPr/>
        <p:txBody>
          <a:bodyPr/>
          <a:lstStyle/>
          <a:p>
            <a:r>
              <a:rPr lang="en-US" dirty="0"/>
              <a:t>eBudde</a:t>
            </a:r>
          </a:p>
        </p:txBody>
      </p:sp>
      <p:sp>
        <p:nvSpPr>
          <p:cNvPr id="6" name="Date Placeholder 5">
            <a:extLst>
              <a:ext uri="{FF2B5EF4-FFF2-40B4-BE49-F238E27FC236}">
                <a16:creationId xmlns:a16="http://schemas.microsoft.com/office/drawing/2014/main" id="{BE5E66D7-6361-1FCB-1D18-DB1ABD75E1CD}"/>
              </a:ext>
            </a:extLst>
          </p:cNvPr>
          <p:cNvSpPr>
            <a:spLocks noGrp="1"/>
          </p:cNvSpPr>
          <p:nvPr>
            <p:ph type="dt" sz="half" idx="10"/>
          </p:nvPr>
        </p:nvSpPr>
        <p:spPr/>
        <p:txBody>
          <a:bodyPr/>
          <a:lstStyle/>
          <a:p>
            <a:fld id="{29F53965-E14C-49B4-A55A-151EE0D76F6C}" type="datetime1">
              <a:rPr lang="en-US" smtClean="0"/>
              <a:t>11/16/2023</a:t>
            </a:fld>
            <a:endParaRPr lang="en-US"/>
          </a:p>
        </p:txBody>
      </p:sp>
      <p:sp>
        <p:nvSpPr>
          <p:cNvPr id="7" name="Slide Number Placeholder 6">
            <a:extLst>
              <a:ext uri="{FF2B5EF4-FFF2-40B4-BE49-F238E27FC236}">
                <a16:creationId xmlns:a16="http://schemas.microsoft.com/office/drawing/2014/main" id="{6EA16713-6C7B-AA10-E184-6A47AB814AD1}"/>
              </a:ext>
            </a:extLst>
          </p:cNvPr>
          <p:cNvSpPr>
            <a:spLocks noGrp="1"/>
          </p:cNvSpPr>
          <p:nvPr>
            <p:ph type="sldNum" sz="quarter" idx="12"/>
          </p:nvPr>
        </p:nvSpPr>
        <p:spPr/>
        <p:txBody>
          <a:bodyPr/>
          <a:lstStyle/>
          <a:p>
            <a:fld id="{FEE1C0A4-24C6-42CB-A789-197E1D59EF89}" type="slidenum">
              <a:rPr lang="en-US" smtClean="0"/>
              <a:t>18</a:t>
            </a:fld>
            <a:endParaRPr lang="en-US"/>
          </a:p>
        </p:txBody>
      </p:sp>
    </p:spTree>
    <p:extLst>
      <p:ext uri="{BB962C8B-B14F-4D97-AF65-F5344CB8AC3E}">
        <p14:creationId xmlns:p14="http://schemas.microsoft.com/office/powerpoint/2010/main" val="1710584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BA4AB-71F2-5D86-DA13-26091F66828E}"/>
              </a:ext>
            </a:extLst>
          </p:cNvPr>
          <p:cNvSpPr>
            <a:spLocks noGrp="1"/>
          </p:cNvSpPr>
          <p:nvPr>
            <p:ph type="title"/>
          </p:nvPr>
        </p:nvSpPr>
        <p:spPr>
          <a:xfrm>
            <a:off x="731873" y="809895"/>
            <a:ext cx="8761413" cy="706964"/>
          </a:xfrm>
        </p:spPr>
        <p:txBody>
          <a:bodyPr/>
          <a:lstStyle/>
          <a:p>
            <a:r>
              <a:rPr lang="en-US" dirty="0"/>
              <a:t>Getting Started with eBudde</a:t>
            </a:r>
          </a:p>
        </p:txBody>
      </p:sp>
      <p:sp>
        <p:nvSpPr>
          <p:cNvPr id="7" name="TextBox 8">
            <a:extLst>
              <a:ext uri="{FF2B5EF4-FFF2-40B4-BE49-F238E27FC236}">
                <a16:creationId xmlns:a16="http://schemas.microsoft.com/office/drawing/2014/main" id="{F6C2D8A5-1628-D3F0-9AF2-A1C6DA59DAD6}"/>
              </a:ext>
            </a:extLst>
          </p:cNvPr>
          <p:cNvSpPr txBox="1">
            <a:spLocks noGrp="1"/>
          </p:cNvSpPr>
          <p:nvPr>
            <p:ph idx="1"/>
          </p:nvPr>
        </p:nvSpPr>
        <p:spPr>
          <a:xfrm>
            <a:off x="116006" y="2497832"/>
            <a:ext cx="7499445" cy="1795363"/>
          </a:xfrm>
          <a:prstGeom prst="rect">
            <a:avLst/>
          </a:prstGeom>
        </p:spPr>
        <p:txBody>
          <a:bodyPr wrap="square" lIns="0" tIns="0" rIns="0" bIns="0" rtlCol="0" anchor="t">
            <a:spAutoFit/>
          </a:bodyPr>
          <a:lstStyle/>
          <a:p>
            <a:r>
              <a:rPr lang="en-US" sz="2000" dirty="0"/>
              <a:t>All eBudde materials can be accessed using cookieportal.littlebrownie.com</a:t>
            </a:r>
          </a:p>
          <a:p>
            <a:r>
              <a:rPr lang="en-US" sz="2000" dirty="0"/>
              <a:t>You can also access eBudde from the GSCNC website</a:t>
            </a:r>
          </a:p>
          <a:p>
            <a:r>
              <a:rPr lang="en-US" sz="2000" dirty="0"/>
              <a:t>You should have received login instructions to your email (check spam!)</a:t>
            </a:r>
          </a:p>
        </p:txBody>
      </p:sp>
      <p:sp>
        <p:nvSpPr>
          <p:cNvPr id="8" name="Freeform 5">
            <a:extLst>
              <a:ext uri="{FF2B5EF4-FFF2-40B4-BE49-F238E27FC236}">
                <a16:creationId xmlns:a16="http://schemas.microsoft.com/office/drawing/2014/main" id="{042C07C4-4A66-12EF-56ED-FA9812966569}"/>
              </a:ext>
            </a:extLst>
          </p:cNvPr>
          <p:cNvSpPr/>
          <p:nvPr/>
        </p:nvSpPr>
        <p:spPr>
          <a:xfrm rot="-463512">
            <a:off x="7835617" y="1000263"/>
            <a:ext cx="902562" cy="1443456"/>
          </a:xfrm>
          <a:custGeom>
            <a:avLst/>
            <a:gdLst/>
            <a:ahLst/>
            <a:cxnLst/>
            <a:rect l="l" t="t" r="r" b="b"/>
            <a:pathLst>
              <a:path w="2901138" h="2901138">
                <a:moveTo>
                  <a:pt x="0" y="0"/>
                </a:moveTo>
                <a:lnTo>
                  <a:pt x="2901138" y="0"/>
                </a:lnTo>
                <a:lnTo>
                  <a:pt x="2901138" y="2901138"/>
                </a:lnTo>
                <a:lnTo>
                  <a:pt x="0" y="2901138"/>
                </a:lnTo>
                <a:lnTo>
                  <a:pt x="0" y="0"/>
                </a:lnTo>
                <a:close/>
              </a:path>
            </a:pathLst>
          </a:custGeom>
          <a:blipFill>
            <a:blip r:embed="rId2"/>
            <a:stretch>
              <a:fillRect/>
            </a:stretch>
          </a:blipFill>
        </p:spPr>
        <p:txBody>
          <a:bodyPr/>
          <a:lstStyle/>
          <a:p>
            <a:endParaRPr lang="en-US" sz="1200"/>
          </a:p>
        </p:txBody>
      </p:sp>
      <p:sp>
        <p:nvSpPr>
          <p:cNvPr id="9" name="Freeform 7">
            <a:extLst>
              <a:ext uri="{FF2B5EF4-FFF2-40B4-BE49-F238E27FC236}">
                <a16:creationId xmlns:a16="http://schemas.microsoft.com/office/drawing/2014/main" id="{23B8A382-5970-A38F-A15D-A11E5AD366EF}"/>
              </a:ext>
            </a:extLst>
          </p:cNvPr>
          <p:cNvSpPr/>
          <p:nvPr/>
        </p:nvSpPr>
        <p:spPr>
          <a:xfrm>
            <a:off x="7918709" y="3155164"/>
            <a:ext cx="3451877" cy="3002508"/>
          </a:xfrm>
          <a:custGeom>
            <a:avLst/>
            <a:gdLst/>
            <a:ahLst/>
            <a:cxnLst/>
            <a:rect l="l" t="t" r="r" b="b"/>
            <a:pathLst>
              <a:path w="8185940" h="7738182">
                <a:moveTo>
                  <a:pt x="0" y="0"/>
                </a:moveTo>
                <a:lnTo>
                  <a:pt x="8185940" y="0"/>
                </a:lnTo>
                <a:lnTo>
                  <a:pt x="8185940" y="7738182"/>
                </a:lnTo>
                <a:lnTo>
                  <a:pt x="0" y="7738182"/>
                </a:lnTo>
                <a:lnTo>
                  <a:pt x="0" y="0"/>
                </a:lnTo>
                <a:close/>
              </a:path>
            </a:pathLst>
          </a:custGeom>
          <a:blipFill>
            <a:blip r:embed="rId3"/>
            <a:stretch>
              <a:fillRect/>
            </a:stretch>
          </a:blipFill>
        </p:spPr>
        <p:txBody>
          <a:bodyPr/>
          <a:lstStyle/>
          <a:p>
            <a:endParaRPr lang="en-US"/>
          </a:p>
        </p:txBody>
      </p:sp>
      <p:sp>
        <p:nvSpPr>
          <p:cNvPr id="11" name="TextBox 10">
            <a:extLst>
              <a:ext uri="{FF2B5EF4-FFF2-40B4-BE49-F238E27FC236}">
                <a16:creationId xmlns:a16="http://schemas.microsoft.com/office/drawing/2014/main" id="{6A1F17B9-5ED5-B6E9-B2BC-926F818FB132}"/>
              </a:ext>
            </a:extLst>
          </p:cNvPr>
          <p:cNvSpPr txBox="1"/>
          <p:nvPr/>
        </p:nvSpPr>
        <p:spPr>
          <a:xfrm>
            <a:off x="0" y="5376175"/>
            <a:ext cx="7499445" cy="1015663"/>
          </a:xfrm>
          <a:prstGeom prst="rect">
            <a:avLst/>
          </a:prstGeom>
          <a:noFill/>
        </p:spPr>
        <p:txBody>
          <a:bodyPr wrap="square">
            <a:spAutoFit/>
          </a:bodyPr>
          <a:lstStyle/>
          <a:p>
            <a:r>
              <a:rPr lang="en-US" sz="2400" dirty="0"/>
              <a:t>*</a:t>
            </a:r>
            <a:r>
              <a:rPr lang="en-US" sz="1800" dirty="0"/>
              <a:t>If you haven't received a welcome email, you can click on "Change My Password" to gain access. If you're still having access issues, please contact your SUCM or the Product Program Team</a:t>
            </a:r>
            <a:endParaRPr lang="en-US" dirty="0"/>
          </a:p>
        </p:txBody>
      </p:sp>
      <p:sp>
        <p:nvSpPr>
          <p:cNvPr id="12" name="Date Placeholder 11">
            <a:extLst>
              <a:ext uri="{FF2B5EF4-FFF2-40B4-BE49-F238E27FC236}">
                <a16:creationId xmlns:a16="http://schemas.microsoft.com/office/drawing/2014/main" id="{6173EDF9-5E8B-9AD0-C4E0-830A9FF9CE3B}"/>
              </a:ext>
            </a:extLst>
          </p:cNvPr>
          <p:cNvSpPr>
            <a:spLocks noGrp="1"/>
          </p:cNvSpPr>
          <p:nvPr>
            <p:ph type="dt" sz="half" idx="10"/>
          </p:nvPr>
        </p:nvSpPr>
        <p:spPr/>
        <p:txBody>
          <a:bodyPr/>
          <a:lstStyle/>
          <a:p>
            <a:fld id="{575642DF-AF85-42A2-B4A8-D3208B815407}" type="datetime1">
              <a:rPr lang="en-US" smtClean="0"/>
              <a:t>11/16/2023</a:t>
            </a:fld>
            <a:endParaRPr lang="en-US"/>
          </a:p>
        </p:txBody>
      </p:sp>
      <p:sp>
        <p:nvSpPr>
          <p:cNvPr id="13" name="Slide Number Placeholder 12">
            <a:extLst>
              <a:ext uri="{FF2B5EF4-FFF2-40B4-BE49-F238E27FC236}">
                <a16:creationId xmlns:a16="http://schemas.microsoft.com/office/drawing/2014/main" id="{030236BA-58EC-C9B7-5ED8-8639AC086F64}"/>
              </a:ext>
            </a:extLst>
          </p:cNvPr>
          <p:cNvSpPr>
            <a:spLocks noGrp="1"/>
          </p:cNvSpPr>
          <p:nvPr>
            <p:ph type="sldNum" sz="quarter" idx="12"/>
          </p:nvPr>
        </p:nvSpPr>
        <p:spPr/>
        <p:txBody>
          <a:bodyPr/>
          <a:lstStyle/>
          <a:p>
            <a:fld id="{FEE1C0A4-24C6-42CB-A789-197E1D59EF89}" type="slidenum">
              <a:rPr lang="en-US" smtClean="0"/>
              <a:t>19</a:t>
            </a:fld>
            <a:endParaRPr lang="en-US"/>
          </a:p>
        </p:txBody>
      </p:sp>
    </p:spTree>
    <p:extLst>
      <p:ext uri="{BB962C8B-B14F-4D97-AF65-F5344CB8AC3E}">
        <p14:creationId xmlns:p14="http://schemas.microsoft.com/office/powerpoint/2010/main" val="2167935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17C95-8E68-35CC-6404-7ADE3D5D0A2D}"/>
              </a:ext>
            </a:extLst>
          </p:cNvPr>
          <p:cNvSpPr>
            <a:spLocks noGrp="1"/>
          </p:cNvSpPr>
          <p:nvPr>
            <p:ph type="title"/>
          </p:nvPr>
        </p:nvSpPr>
        <p:spPr>
          <a:xfrm>
            <a:off x="711723" y="756452"/>
            <a:ext cx="9895951" cy="1033669"/>
          </a:xfrm>
        </p:spPr>
        <p:txBody>
          <a:bodyPr>
            <a:normAutofit/>
          </a:bodyPr>
          <a:lstStyle/>
          <a:p>
            <a:r>
              <a:rPr lang="en-US" sz="4000" dirty="0">
                <a:solidFill>
                  <a:srgbClr val="FFFFFF"/>
                </a:solidFill>
              </a:rPr>
              <a:t>Agenda </a:t>
            </a:r>
          </a:p>
        </p:txBody>
      </p:sp>
      <p:sp>
        <p:nvSpPr>
          <p:cNvPr id="3" name="Content Placeholder 2">
            <a:extLst>
              <a:ext uri="{FF2B5EF4-FFF2-40B4-BE49-F238E27FC236}">
                <a16:creationId xmlns:a16="http://schemas.microsoft.com/office/drawing/2014/main" id="{93FBF799-8881-47D1-BAEB-DB78702573FD}"/>
              </a:ext>
            </a:extLst>
          </p:cNvPr>
          <p:cNvSpPr>
            <a:spLocks noGrp="1"/>
          </p:cNvSpPr>
          <p:nvPr>
            <p:ph idx="1"/>
          </p:nvPr>
        </p:nvSpPr>
        <p:spPr>
          <a:xfrm>
            <a:off x="825686" y="2367938"/>
            <a:ext cx="9724031" cy="4722078"/>
          </a:xfrm>
        </p:spPr>
        <p:txBody>
          <a:bodyPr anchor="ctr">
            <a:normAutofit fontScale="40000" lnSpcReduction="20000"/>
          </a:bodyPr>
          <a:lstStyle/>
          <a:p>
            <a:r>
              <a:rPr lang="en-US" sz="5500" dirty="0"/>
              <a:t>Who should I know</a:t>
            </a:r>
          </a:p>
          <a:p>
            <a:r>
              <a:rPr lang="en-US" sz="5500" dirty="0"/>
              <a:t>Commonly used terms</a:t>
            </a:r>
          </a:p>
          <a:p>
            <a:r>
              <a:rPr lang="en-US" sz="5500" dirty="0"/>
              <a:t>What do the Girl Learn</a:t>
            </a:r>
          </a:p>
          <a:p>
            <a:r>
              <a:rPr lang="en-US" sz="5500" dirty="0"/>
              <a:t>Meet the Cookies</a:t>
            </a:r>
          </a:p>
          <a:p>
            <a:r>
              <a:rPr lang="en-US" sz="5500" dirty="0"/>
              <a:t>Where does the money goes</a:t>
            </a:r>
          </a:p>
          <a:p>
            <a:r>
              <a:rPr lang="en-US" sz="5500" dirty="0"/>
              <a:t>2024 Theme </a:t>
            </a:r>
          </a:p>
          <a:p>
            <a:r>
              <a:rPr lang="en-US" sz="5500" dirty="0"/>
              <a:t>2024 Updates</a:t>
            </a:r>
          </a:p>
          <a:p>
            <a:r>
              <a:rPr lang="en-US" sz="5500" dirty="0"/>
              <a:t>Systems</a:t>
            </a:r>
          </a:p>
          <a:p>
            <a:pPr lvl="1"/>
            <a:r>
              <a:rPr lang="en-US" sz="3400" dirty="0"/>
              <a:t>M2 Media platform</a:t>
            </a:r>
          </a:p>
          <a:p>
            <a:pPr lvl="1"/>
            <a:r>
              <a:rPr lang="en-US" sz="3400" dirty="0" err="1"/>
              <a:t>Ebudde</a:t>
            </a:r>
            <a:endParaRPr lang="en-US" sz="3400" dirty="0"/>
          </a:p>
          <a:p>
            <a:r>
              <a:rPr lang="en-US" sz="5500" dirty="0"/>
              <a:t>Ways to Sell</a:t>
            </a:r>
          </a:p>
          <a:p>
            <a:r>
              <a:rPr lang="en-US" sz="5500" dirty="0"/>
              <a:t>Goals</a:t>
            </a:r>
          </a:p>
          <a:p>
            <a:endParaRPr lang="en-US" sz="2000" dirty="0"/>
          </a:p>
          <a:p>
            <a:endParaRPr lang="en-US" sz="2000" dirty="0"/>
          </a:p>
        </p:txBody>
      </p:sp>
      <p:pic>
        <p:nvPicPr>
          <p:cNvPr id="4" name="Google Shape;106;g290d1532afc_0_16">
            <a:extLst>
              <a:ext uri="{FF2B5EF4-FFF2-40B4-BE49-F238E27FC236}">
                <a16:creationId xmlns:a16="http://schemas.microsoft.com/office/drawing/2014/main" id="{355F69D1-5C84-A93F-EA8C-9EA925C1C8E4}"/>
              </a:ext>
            </a:extLst>
          </p:cNvPr>
          <p:cNvPicPr preferRelativeResize="0"/>
          <p:nvPr/>
        </p:nvPicPr>
        <p:blipFill>
          <a:blip r:embed="rId2">
            <a:alphaModFix/>
          </a:blip>
          <a:stretch>
            <a:fillRect/>
          </a:stretch>
        </p:blipFill>
        <p:spPr>
          <a:xfrm>
            <a:off x="8791871" y="518377"/>
            <a:ext cx="1696725" cy="1617545"/>
          </a:xfrm>
          <a:prstGeom prst="rect">
            <a:avLst/>
          </a:prstGeom>
          <a:noFill/>
          <a:ln>
            <a:noFill/>
          </a:ln>
        </p:spPr>
      </p:pic>
      <p:sp>
        <p:nvSpPr>
          <p:cNvPr id="5" name="Date Placeholder 4">
            <a:extLst>
              <a:ext uri="{FF2B5EF4-FFF2-40B4-BE49-F238E27FC236}">
                <a16:creationId xmlns:a16="http://schemas.microsoft.com/office/drawing/2014/main" id="{757A9331-D054-ADCC-0EE6-4F168A60EEB0}"/>
              </a:ext>
            </a:extLst>
          </p:cNvPr>
          <p:cNvSpPr>
            <a:spLocks noGrp="1"/>
          </p:cNvSpPr>
          <p:nvPr>
            <p:ph type="dt" sz="half" idx="10"/>
          </p:nvPr>
        </p:nvSpPr>
        <p:spPr/>
        <p:txBody>
          <a:bodyPr/>
          <a:lstStyle/>
          <a:p>
            <a:fld id="{89D6AA97-0CF7-404E-B334-5D39B1016ADC}" type="datetime1">
              <a:rPr lang="en-US" smtClean="0"/>
              <a:t>11/16/2023</a:t>
            </a:fld>
            <a:endParaRPr lang="en-US"/>
          </a:p>
        </p:txBody>
      </p:sp>
      <p:sp>
        <p:nvSpPr>
          <p:cNvPr id="6" name="Slide Number Placeholder 5">
            <a:extLst>
              <a:ext uri="{FF2B5EF4-FFF2-40B4-BE49-F238E27FC236}">
                <a16:creationId xmlns:a16="http://schemas.microsoft.com/office/drawing/2014/main" id="{821234EF-B332-580E-0F7F-45D2627A2161}"/>
              </a:ext>
            </a:extLst>
          </p:cNvPr>
          <p:cNvSpPr>
            <a:spLocks noGrp="1"/>
          </p:cNvSpPr>
          <p:nvPr>
            <p:ph type="sldNum" sz="quarter" idx="12"/>
          </p:nvPr>
        </p:nvSpPr>
        <p:spPr/>
        <p:txBody>
          <a:bodyPr/>
          <a:lstStyle/>
          <a:p>
            <a:fld id="{FEE1C0A4-24C6-42CB-A789-197E1D59EF89}" type="slidenum">
              <a:rPr lang="en-US" smtClean="0"/>
              <a:t>2</a:t>
            </a:fld>
            <a:endParaRPr lang="en-US"/>
          </a:p>
        </p:txBody>
      </p:sp>
    </p:spTree>
    <p:extLst>
      <p:ext uri="{BB962C8B-B14F-4D97-AF65-F5344CB8AC3E}">
        <p14:creationId xmlns:p14="http://schemas.microsoft.com/office/powerpoint/2010/main" val="11017806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reeform 2"/>
          <p:cNvSpPr/>
          <p:nvPr/>
        </p:nvSpPr>
        <p:spPr>
          <a:xfrm>
            <a:off x="523577" y="1408199"/>
            <a:ext cx="11493693" cy="425092"/>
          </a:xfrm>
          <a:custGeom>
            <a:avLst/>
            <a:gdLst/>
            <a:ahLst/>
            <a:cxnLst/>
            <a:rect l="l" t="t" r="r" b="b"/>
            <a:pathLst>
              <a:path w="17779109" h="927928">
                <a:moveTo>
                  <a:pt x="0" y="0"/>
                </a:moveTo>
                <a:lnTo>
                  <a:pt x="17779109" y="0"/>
                </a:lnTo>
                <a:lnTo>
                  <a:pt x="17779109" y="927929"/>
                </a:lnTo>
                <a:lnTo>
                  <a:pt x="0" y="927929"/>
                </a:lnTo>
                <a:lnTo>
                  <a:pt x="0" y="0"/>
                </a:lnTo>
                <a:close/>
              </a:path>
            </a:pathLst>
          </a:custGeom>
          <a:blipFill>
            <a:blip r:embed="rId3"/>
            <a:stretch>
              <a:fillRect/>
            </a:stretch>
          </a:blipFill>
        </p:spPr>
        <p:txBody>
          <a:bodyPr/>
          <a:lstStyle/>
          <a:p>
            <a:endParaRPr lang="en-US" sz="1200"/>
          </a:p>
        </p:txBody>
      </p:sp>
      <p:graphicFrame>
        <p:nvGraphicFramePr>
          <p:cNvPr id="4" name="Table 4"/>
          <p:cNvGraphicFramePr>
            <a:graphicFrameLocks noGrp="1"/>
          </p:cNvGraphicFramePr>
          <p:nvPr>
            <p:extLst>
              <p:ext uri="{D42A27DB-BD31-4B8C-83A1-F6EECF244321}">
                <p14:modId xmlns:p14="http://schemas.microsoft.com/office/powerpoint/2010/main" val="636262471"/>
              </p:ext>
            </p:extLst>
          </p:nvPr>
        </p:nvGraphicFramePr>
        <p:xfrm>
          <a:off x="1774205" y="1875366"/>
          <a:ext cx="9307772" cy="4980756"/>
        </p:xfrm>
        <a:graphic>
          <a:graphicData uri="http://schemas.openxmlformats.org/drawingml/2006/table">
            <a:tbl>
              <a:tblPr/>
              <a:tblGrid>
                <a:gridCol w="1120470">
                  <a:extLst>
                    <a:ext uri="{9D8B030D-6E8A-4147-A177-3AD203B41FA5}">
                      <a16:colId xmlns:a16="http://schemas.microsoft.com/office/drawing/2014/main" val="20000"/>
                    </a:ext>
                  </a:extLst>
                </a:gridCol>
                <a:gridCol w="8187302">
                  <a:extLst>
                    <a:ext uri="{9D8B030D-6E8A-4147-A177-3AD203B41FA5}">
                      <a16:colId xmlns:a16="http://schemas.microsoft.com/office/drawing/2014/main" val="20001"/>
                    </a:ext>
                  </a:extLst>
                </a:gridCol>
              </a:tblGrid>
              <a:tr h="333321">
                <a:tc>
                  <a:txBody>
                    <a:bodyPr/>
                    <a:lstStyle/>
                    <a:p>
                      <a:pPr algn="ctr">
                        <a:lnSpc>
                          <a:spcPts val="2239"/>
                        </a:lnSpc>
                        <a:defRPr/>
                      </a:pPr>
                      <a:r>
                        <a:rPr lang="en-US" sz="1100">
                          <a:solidFill>
                            <a:srgbClr val="FFFFFF"/>
                          </a:solidFill>
                          <a:latin typeface="Trefoil Sans 2 Bold"/>
                        </a:rPr>
                        <a:t>Tab</a:t>
                      </a:r>
                      <a:endParaRPr lang="en-US" sz="700"/>
                    </a:p>
                  </a:txBody>
                  <a:tcPr marL="65711" marR="65711" marT="65711" marB="65711"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035EA4"/>
                    </a:solidFill>
                  </a:tcPr>
                </a:tc>
                <a:tc>
                  <a:txBody>
                    <a:bodyPr/>
                    <a:lstStyle/>
                    <a:p>
                      <a:pPr algn="ctr">
                        <a:lnSpc>
                          <a:spcPts val="2239"/>
                        </a:lnSpc>
                        <a:defRPr/>
                      </a:pPr>
                      <a:r>
                        <a:rPr lang="en-US" sz="1100" dirty="0">
                          <a:solidFill>
                            <a:srgbClr val="FFFFFF"/>
                          </a:solidFill>
                          <a:latin typeface="Trefoil Sans 2 Bold"/>
                        </a:rPr>
                        <a:t>Description</a:t>
                      </a:r>
                      <a:endParaRPr lang="en-US" sz="700" dirty="0"/>
                    </a:p>
                  </a:txBody>
                  <a:tcPr marL="65711" marR="65711" marT="65711" marB="65711"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035EA4"/>
                    </a:solidFill>
                  </a:tcPr>
                </a:tc>
                <a:extLst>
                  <a:ext uri="{0D108BD9-81ED-4DB2-BD59-A6C34878D82A}">
                    <a16:rowId xmlns:a16="http://schemas.microsoft.com/office/drawing/2014/main" val="10000"/>
                  </a:ext>
                </a:extLst>
              </a:tr>
              <a:tr h="333321">
                <a:tc>
                  <a:txBody>
                    <a:bodyPr/>
                    <a:lstStyle/>
                    <a:p>
                      <a:pPr algn="ctr">
                        <a:lnSpc>
                          <a:spcPts val="2239"/>
                        </a:lnSpc>
                        <a:defRPr/>
                      </a:pPr>
                      <a:r>
                        <a:rPr lang="en-US" sz="1100">
                          <a:solidFill>
                            <a:srgbClr val="FFFFFF"/>
                          </a:solidFill>
                          <a:latin typeface="Trefoil Sans 2"/>
                        </a:rPr>
                        <a:t>Dashboard</a:t>
                      </a:r>
                      <a:endParaRPr lang="en-US" sz="700"/>
                    </a:p>
                  </a:txBody>
                  <a:tcPr marL="65711" marR="65711" marT="65711" marB="65711"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096633"/>
                    </a:solidFill>
                  </a:tcPr>
                </a:tc>
                <a:tc>
                  <a:txBody>
                    <a:bodyPr/>
                    <a:lstStyle/>
                    <a:p>
                      <a:pPr algn="ctr">
                        <a:lnSpc>
                          <a:spcPts val="2239"/>
                        </a:lnSpc>
                        <a:defRPr/>
                      </a:pPr>
                      <a:r>
                        <a:rPr lang="en-US" sz="1100">
                          <a:solidFill>
                            <a:srgbClr val="FFFFFF"/>
                          </a:solidFill>
                          <a:latin typeface="Trefoil Sans 2"/>
                        </a:rPr>
                        <a:t>Each troop's default screen. This is where you will see important messages and tools. </a:t>
                      </a:r>
                      <a:endParaRPr lang="en-US" sz="700"/>
                    </a:p>
                  </a:txBody>
                  <a:tcPr marL="65711" marR="65711" marT="65711" marB="65711"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096633"/>
                    </a:solidFill>
                  </a:tcPr>
                </a:tc>
                <a:extLst>
                  <a:ext uri="{0D108BD9-81ED-4DB2-BD59-A6C34878D82A}">
                    <a16:rowId xmlns:a16="http://schemas.microsoft.com/office/drawing/2014/main" val="10001"/>
                  </a:ext>
                </a:extLst>
              </a:tr>
              <a:tr h="583227">
                <a:tc>
                  <a:txBody>
                    <a:bodyPr/>
                    <a:lstStyle/>
                    <a:p>
                      <a:pPr algn="ctr">
                        <a:lnSpc>
                          <a:spcPts val="2239"/>
                        </a:lnSpc>
                        <a:defRPr/>
                      </a:pPr>
                      <a:r>
                        <a:rPr lang="en-US" sz="1100">
                          <a:solidFill>
                            <a:srgbClr val="FFFFFF"/>
                          </a:solidFill>
                          <a:latin typeface="Trefoil Sans 2"/>
                        </a:rPr>
                        <a:t>Contacts</a:t>
                      </a:r>
                      <a:endParaRPr lang="en-US" sz="700"/>
                    </a:p>
                  </a:txBody>
                  <a:tcPr marL="65711" marR="65711" marT="65711" marB="65711"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096633"/>
                    </a:solidFill>
                  </a:tcPr>
                </a:tc>
                <a:tc>
                  <a:txBody>
                    <a:bodyPr/>
                    <a:lstStyle/>
                    <a:p>
                      <a:pPr algn="ctr">
                        <a:lnSpc>
                          <a:spcPts val="2239"/>
                        </a:lnSpc>
                        <a:defRPr/>
                      </a:pPr>
                      <a:r>
                        <a:rPr lang="en-US" sz="1100" dirty="0">
                          <a:solidFill>
                            <a:srgbClr val="FFFFFF"/>
                          </a:solidFill>
                          <a:latin typeface="Trefoil Sans 2"/>
                        </a:rPr>
                        <a:t>From here, you can review and edit contact information. Please remove anyone no longer actively associated with the troop. You can add new users here as well.</a:t>
                      </a:r>
                      <a:endParaRPr lang="en-US" sz="700" dirty="0"/>
                    </a:p>
                  </a:txBody>
                  <a:tcPr marL="65711" marR="65711" marT="65711" marB="65711"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096633"/>
                    </a:solidFill>
                  </a:tcPr>
                </a:tc>
                <a:extLst>
                  <a:ext uri="{0D108BD9-81ED-4DB2-BD59-A6C34878D82A}">
                    <a16:rowId xmlns:a16="http://schemas.microsoft.com/office/drawing/2014/main" val="10002"/>
                  </a:ext>
                </a:extLst>
              </a:tr>
              <a:tr h="333321">
                <a:tc>
                  <a:txBody>
                    <a:bodyPr/>
                    <a:lstStyle/>
                    <a:p>
                      <a:pPr algn="ctr">
                        <a:lnSpc>
                          <a:spcPts val="2239"/>
                        </a:lnSpc>
                        <a:defRPr/>
                      </a:pPr>
                      <a:r>
                        <a:rPr lang="en-US" sz="1100">
                          <a:solidFill>
                            <a:srgbClr val="FFFFFF"/>
                          </a:solidFill>
                          <a:latin typeface="Trefoil Sans 2"/>
                        </a:rPr>
                        <a:t>Settings</a:t>
                      </a:r>
                      <a:endParaRPr lang="en-US" sz="700"/>
                    </a:p>
                  </a:txBody>
                  <a:tcPr marL="65711" marR="65711" marT="65711" marB="65711"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096633"/>
                    </a:solidFill>
                  </a:tcPr>
                </a:tc>
                <a:tc>
                  <a:txBody>
                    <a:bodyPr/>
                    <a:lstStyle/>
                    <a:p>
                      <a:pPr algn="ctr">
                        <a:lnSpc>
                          <a:spcPts val="2239"/>
                        </a:lnSpc>
                        <a:defRPr/>
                      </a:pPr>
                      <a:r>
                        <a:rPr lang="en-US" sz="1100" dirty="0">
                          <a:solidFill>
                            <a:srgbClr val="FFFFFF"/>
                          </a:solidFill>
                          <a:latin typeface="Trefoil Sans 2"/>
                        </a:rPr>
                        <a:t>You should update this tab every year with correct program level and member goals.</a:t>
                      </a:r>
                      <a:endParaRPr lang="en-US" sz="700" dirty="0"/>
                    </a:p>
                  </a:txBody>
                  <a:tcPr marL="65711" marR="65711" marT="65711" marB="65711"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096633"/>
                    </a:solidFill>
                  </a:tcPr>
                </a:tc>
                <a:extLst>
                  <a:ext uri="{0D108BD9-81ED-4DB2-BD59-A6C34878D82A}">
                    <a16:rowId xmlns:a16="http://schemas.microsoft.com/office/drawing/2014/main" val="10003"/>
                  </a:ext>
                </a:extLst>
              </a:tr>
              <a:tr h="333321">
                <a:tc>
                  <a:txBody>
                    <a:bodyPr/>
                    <a:lstStyle/>
                    <a:p>
                      <a:pPr algn="ctr">
                        <a:lnSpc>
                          <a:spcPts val="2239"/>
                        </a:lnSpc>
                        <a:defRPr/>
                      </a:pPr>
                      <a:r>
                        <a:rPr lang="en-US" sz="1100">
                          <a:solidFill>
                            <a:srgbClr val="FFFFFF"/>
                          </a:solidFill>
                          <a:latin typeface="Trefoil Sans 2"/>
                        </a:rPr>
                        <a:t>Girls</a:t>
                      </a:r>
                      <a:endParaRPr lang="en-US" sz="700"/>
                    </a:p>
                  </a:txBody>
                  <a:tcPr marL="65711" marR="65711" marT="65711" marB="65711"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096633"/>
                    </a:solidFill>
                  </a:tcPr>
                </a:tc>
                <a:tc>
                  <a:txBody>
                    <a:bodyPr/>
                    <a:lstStyle/>
                    <a:p>
                      <a:pPr algn="ctr">
                        <a:lnSpc>
                          <a:spcPts val="2239"/>
                        </a:lnSpc>
                        <a:defRPr/>
                      </a:pPr>
                      <a:r>
                        <a:rPr lang="en-US" sz="1100">
                          <a:solidFill>
                            <a:srgbClr val="FFFFFF"/>
                          </a:solidFill>
                          <a:latin typeface="Trefoil Sans 2"/>
                        </a:rPr>
                        <a:t>Here you can add troop member's names, grades, and t-shirt sizes. Click purple ID button to assign them a temporary GSUSA ID. </a:t>
                      </a:r>
                      <a:endParaRPr lang="en-US" sz="700"/>
                    </a:p>
                  </a:txBody>
                  <a:tcPr marL="65711" marR="65711" marT="65711" marB="65711"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096633"/>
                    </a:solidFill>
                  </a:tcPr>
                </a:tc>
                <a:extLst>
                  <a:ext uri="{0D108BD9-81ED-4DB2-BD59-A6C34878D82A}">
                    <a16:rowId xmlns:a16="http://schemas.microsoft.com/office/drawing/2014/main" val="10004"/>
                  </a:ext>
                </a:extLst>
              </a:tr>
              <a:tr h="583227">
                <a:tc>
                  <a:txBody>
                    <a:bodyPr/>
                    <a:lstStyle/>
                    <a:p>
                      <a:pPr algn="ctr">
                        <a:lnSpc>
                          <a:spcPts val="2239"/>
                        </a:lnSpc>
                        <a:defRPr/>
                      </a:pPr>
                      <a:r>
                        <a:rPr lang="en-US" sz="1100">
                          <a:solidFill>
                            <a:srgbClr val="FFFFFF"/>
                          </a:solidFill>
                          <a:latin typeface="Trefoil Sans 2"/>
                        </a:rPr>
                        <a:t>Initial Order</a:t>
                      </a:r>
                      <a:endParaRPr lang="en-US" sz="700"/>
                    </a:p>
                  </a:txBody>
                  <a:tcPr marL="65711" marR="65711" marT="65711" marB="65711"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096633"/>
                    </a:solidFill>
                  </a:tcPr>
                </a:tc>
                <a:tc>
                  <a:txBody>
                    <a:bodyPr/>
                    <a:lstStyle/>
                    <a:p>
                      <a:pPr algn="ctr">
                        <a:lnSpc>
                          <a:spcPts val="2239"/>
                        </a:lnSpc>
                        <a:defRPr/>
                      </a:pPr>
                      <a:r>
                        <a:rPr lang="en-US" sz="1100" dirty="0">
                          <a:solidFill>
                            <a:srgbClr val="FFFFFF"/>
                          </a:solidFill>
                          <a:latin typeface="Trefoil Sans 2"/>
                        </a:rPr>
                        <a:t>This is where you enter your troop's Initial Order by member and booth sale cookies. Please note, once this is submitted, it CANNOT be changed. </a:t>
                      </a:r>
                      <a:endParaRPr lang="en-US" sz="700" dirty="0"/>
                    </a:p>
                  </a:txBody>
                  <a:tcPr marL="65711" marR="65711" marT="65711" marB="65711"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096633"/>
                    </a:solidFill>
                  </a:tcPr>
                </a:tc>
                <a:extLst>
                  <a:ext uri="{0D108BD9-81ED-4DB2-BD59-A6C34878D82A}">
                    <a16:rowId xmlns:a16="http://schemas.microsoft.com/office/drawing/2014/main" val="10005"/>
                  </a:ext>
                </a:extLst>
              </a:tr>
              <a:tr h="333321">
                <a:tc>
                  <a:txBody>
                    <a:bodyPr/>
                    <a:lstStyle/>
                    <a:p>
                      <a:pPr algn="ctr">
                        <a:lnSpc>
                          <a:spcPts val="2239"/>
                        </a:lnSpc>
                        <a:defRPr/>
                      </a:pPr>
                      <a:r>
                        <a:rPr lang="en-US" sz="1100">
                          <a:solidFill>
                            <a:srgbClr val="FFFFFF"/>
                          </a:solidFill>
                          <a:latin typeface="Trefoil Sans 2"/>
                        </a:rPr>
                        <a:t>Delivery</a:t>
                      </a:r>
                      <a:endParaRPr lang="en-US" sz="700"/>
                    </a:p>
                  </a:txBody>
                  <a:tcPr marL="65711" marR="65711" marT="65711" marB="65711"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096633"/>
                    </a:solidFill>
                  </a:tcPr>
                </a:tc>
                <a:tc>
                  <a:txBody>
                    <a:bodyPr/>
                    <a:lstStyle/>
                    <a:p>
                      <a:pPr algn="ctr">
                        <a:lnSpc>
                          <a:spcPts val="2239"/>
                        </a:lnSpc>
                        <a:defRPr/>
                      </a:pPr>
                      <a:r>
                        <a:rPr lang="en-US" sz="1100" dirty="0">
                          <a:solidFill>
                            <a:srgbClr val="FFFFFF"/>
                          </a:solidFill>
                          <a:latin typeface="Trefoil Sans 2"/>
                        </a:rPr>
                        <a:t>Here you can select your delivery time and view your delivery information. </a:t>
                      </a:r>
                      <a:endParaRPr lang="en-US" sz="700" dirty="0"/>
                    </a:p>
                  </a:txBody>
                  <a:tcPr marL="65711" marR="65711" marT="65711" marB="65711"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096633"/>
                    </a:solidFill>
                  </a:tcPr>
                </a:tc>
                <a:extLst>
                  <a:ext uri="{0D108BD9-81ED-4DB2-BD59-A6C34878D82A}">
                    <a16:rowId xmlns:a16="http://schemas.microsoft.com/office/drawing/2014/main" val="10006"/>
                  </a:ext>
                </a:extLst>
              </a:tr>
              <a:tr h="333321">
                <a:tc>
                  <a:txBody>
                    <a:bodyPr/>
                    <a:lstStyle/>
                    <a:p>
                      <a:pPr algn="ctr">
                        <a:lnSpc>
                          <a:spcPts val="2239"/>
                        </a:lnSpc>
                        <a:defRPr/>
                      </a:pPr>
                      <a:r>
                        <a:rPr lang="en-US" sz="1100">
                          <a:solidFill>
                            <a:srgbClr val="FFFFFF"/>
                          </a:solidFill>
                          <a:latin typeface="Trefoil Sans 2"/>
                        </a:rPr>
                        <a:t>Girl Orders</a:t>
                      </a:r>
                      <a:endParaRPr lang="en-US" sz="700"/>
                    </a:p>
                  </a:txBody>
                  <a:tcPr marL="65711" marR="65711" marT="65711" marB="65711"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096633"/>
                    </a:solidFill>
                  </a:tcPr>
                </a:tc>
                <a:tc>
                  <a:txBody>
                    <a:bodyPr/>
                    <a:lstStyle/>
                    <a:p>
                      <a:pPr algn="ctr">
                        <a:lnSpc>
                          <a:spcPts val="2239"/>
                        </a:lnSpc>
                        <a:defRPr/>
                      </a:pPr>
                      <a:r>
                        <a:rPr lang="en-US" sz="1100">
                          <a:solidFill>
                            <a:srgbClr val="FFFFFF"/>
                          </a:solidFill>
                          <a:latin typeface="Trefoil Sans 2"/>
                        </a:rPr>
                        <a:t>Here you can keep track of each member's sales, payments made, and balances due. Girl Delivered cookies get allocated here. </a:t>
                      </a:r>
                      <a:endParaRPr lang="en-US" sz="700"/>
                    </a:p>
                  </a:txBody>
                  <a:tcPr marL="65711" marR="65711" marT="65711" marB="65711"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096633"/>
                    </a:solidFill>
                  </a:tcPr>
                </a:tc>
                <a:extLst>
                  <a:ext uri="{0D108BD9-81ED-4DB2-BD59-A6C34878D82A}">
                    <a16:rowId xmlns:a16="http://schemas.microsoft.com/office/drawing/2014/main" val="10007"/>
                  </a:ext>
                </a:extLst>
              </a:tr>
              <a:tr h="333321">
                <a:tc>
                  <a:txBody>
                    <a:bodyPr/>
                    <a:lstStyle/>
                    <a:p>
                      <a:pPr algn="ctr">
                        <a:lnSpc>
                          <a:spcPts val="2239"/>
                        </a:lnSpc>
                        <a:defRPr/>
                      </a:pPr>
                      <a:r>
                        <a:rPr lang="en-US" sz="1100">
                          <a:solidFill>
                            <a:srgbClr val="FFFFFF"/>
                          </a:solidFill>
                          <a:latin typeface="Trefoil Sans 2"/>
                        </a:rPr>
                        <a:t>Transaction</a:t>
                      </a:r>
                      <a:endParaRPr lang="en-US" sz="700"/>
                    </a:p>
                  </a:txBody>
                  <a:tcPr marL="65711" marR="65711" marT="65711" marB="65711"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096633"/>
                    </a:solidFill>
                  </a:tcPr>
                </a:tc>
                <a:tc>
                  <a:txBody>
                    <a:bodyPr/>
                    <a:lstStyle/>
                    <a:p>
                      <a:pPr algn="ctr">
                        <a:lnSpc>
                          <a:spcPts val="2239"/>
                        </a:lnSpc>
                        <a:defRPr/>
                      </a:pPr>
                      <a:r>
                        <a:rPr lang="en-US" sz="1100">
                          <a:solidFill>
                            <a:srgbClr val="FFFFFF"/>
                          </a:solidFill>
                          <a:latin typeface="Trefoil Sans 2"/>
                        </a:rPr>
                        <a:t>Keep track of inter-troop transactions and enter pending Cupboard order requests</a:t>
                      </a:r>
                      <a:endParaRPr lang="en-US" sz="700"/>
                    </a:p>
                  </a:txBody>
                  <a:tcPr marL="65711" marR="65711" marT="65711" marB="65711"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096633"/>
                    </a:solidFill>
                  </a:tcPr>
                </a:tc>
                <a:extLst>
                  <a:ext uri="{0D108BD9-81ED-4DB2-BD59-A6C34878D82A}">
                    <a16:rowId xmlns:a16="http://schemas.microsoft.com/office/drawing/2014/main" val="10008"/>
                  </a:ext>
                </a:extLst>
              </a:tr>
              <a:tr h="333321">
                <a:tc>
                  <a:txBody>
                    <a:bodyPr/>
                    <a:lstStyle/>
                    <a:p>
                      <a:pPr algn="ctr">
                        <a:lnSpc>
                          <a:spcPts val="2239"/>
                        </a:lnSpc>
                        <a:defRPr/>
                      </a:pPr>
                      <a:r>
                        <a:rPr lang="en-US" sz="1100">
                          <a:solidFill>
                            <a:srgbClr val="FFFFFF"/>
                          </a:solidFill>
                          <a:latin typeface="Trefoil Sans 2"/>
                        </a:rPr>
                        <a:t>Txn Pickups</a:t>
                      </a:r>
                      <a:endParaRPr lang="en-US" sz="700"/>
                    </a:p>
                  </a:txBody>
                  <a:tcPr marL="65711" marR="65711" marT="65711" marB="65711"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096633"/>
                    </a:solidFill>
                  </a:tcPr>
                </a:tc>
                <a:tc>
                  <a:txBody>
                    <a:bodyPr/>
                    <a:lstStyle/>
                    <a:p>
                      <a:pPr algn="ctr">
                        <a:lnSpc>
                          <a:spcPts val="2239"/>
                        </a:lnSpc>
                        <a:defRPr/>
                      </a:pPr>
                      <a:r>
                        <a:rPr lang="en-US" sz="1100">
                          <a:solidFill>
                            <a:srgbClr val="FFFFFF"/>
                          </a:solidFill>
                          <a:latin typeface="Trefoil Sans 2"/>
                        </a:rPr>
                        <a:t>Please disregard this tab, as our Council does not utilize it. </a:t>
                      </a:r>
                      <a:endParaRPr lang="en-US" sz="700"/>
                    </a:p>
                  </a:txBody>
                  <a:tcPr marL="65711" marR="65711" marT="65711" marB="65711"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096633"/>
                    </a:solidFill>
                  </a:tcPr>
                </a:tc>
                <a:extLst>
                  <a:ext uri="{0D108BD9-81ED-4DB2-BD59-A6C34878D82A}">
                    <a16:rowId xmlns:a16="http://schemas.microsoft.com/office/drawing/2014/main" val="10009"/>
                  </a:ext>
                </a:extLst>
              </a:tr>
              <a:tr h="583227">
                <a:tc>
                  <a:txBody>
                    <a:bodyPr/>
                    <a:lstStyle/>
                    <a:p>
                      <a:pPr algn="ctr">
                        <a:lnSpc>
                          <a:spcPts val="2239"/>
                        </a:lnSpc>
                        <a:defRPr/>
                      </a:pPr>
                      <a:r>
                        <a:rPr lang="en-US" sz="1100">
                          <a:solidFill>
                            <a:srgbClr val="FFFFFF"/>
                          </a:solidFill>
                          <a:latin typeface="Trefoil Sans 2"/>
                        </a:rPr>
                        <a:t>Cookie Exchange</a:t>
                      </a:r>
                      <a:endParaRPr lang="en-US" sz="700"/>
                    </a:p>
                  </a:txBody>
                  <a:tcPr marL="65711" marR="65711" marT="65711" marB="65711"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096633"/>
                    </a:solidFill>
                  </a:tcPr>
                </a:tc>
                <a:tc>
                  <a:txBody>
                    <a:bodyPr/>
                    <a:lstStyle/>
                    <a:p>
                      <a:pPr algn="ctr">
                        <a:lnSpc>
                          <a:spcPts val="2239"/>
                        </a:lnSpc>
                        <a:defRPr/>
                      </a:pPr>
                      <a:r>
                        <a:rPr lang="en-US" sz="1100" dirty="0">
                          <a:solidFill>
                            <a:srgbClr val="FFFFFF"/>
                          </a:solidFill>
                          <a:latin typeface="Trefoil Sans 2 Bold"/>
                        </a:rPr>
                        <a:t>Have packages of cookies to exchange with other Troops? Use this tab to post what packages you have to the exchange. Please keep this information up-to-date. </a:t>
                      </a:r>
                      <a:endParaRPr lang="en-US" sz="700" dirty="0"/>
                    </a:p>
                  </a:txBody>
                  <a:tcPr marL="65711" marR="65711" marT="65711" marB="65711"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096633"/>
                    </a:solidFill>
                  </a:tcPr>
                </a:tc>
                <a:extLst>
                  <a:ext uri="{0D108BD9-81ED-4DB2-BD59-A6C34878D82A}">
                    <a16:rowId xmlns:a16="http://schemas.microsoft.com/office/drawing/2014/main" val="10010"/>
                  </a:ext>
                </a:extLst>
              </a:tr>
            </a:tbl>
          </a:graphicData>
        </a:graphic>
      </p:graphicFrame>
      <p:sp>
        <p:nvSpPr>
          <p:cNvPr id="5" name="Title 4">
            <a:extLst>
              <a:ext uri="{FF2B5EF4-FFF2-40B4-BE49-F238E27FC236}">
                <a16:creationId xmlns:a16="http://schemas.microsoft.com/office/drawing/2014/main" id="{F1239D50-8EE9-D13B-CD45-E41CC4ECD335}"/>
              </a:ext>
            </a:extLst>
          </p:cNvPr>
          <p:cNvSpPr>
            <a:spLocks noGrp="1"/>
          </p:cNvSpPr>
          <p:nvPr>
            <p:ph type="title"/>
          </p:nvPr>
        </p:nvSpPr>
        <p:spPr>
          <a:xfrm>
            <a:off x="1045772" y="636905"/>
            <a:ext cx="8761413" cy="706964"/>
          </a:xfrm>
        </p:spPr>
        <p:txBody>
          <a:bodyPr/>
          <a:lstStyle/>
          <a:p>
            <a:r>
              <a:rPr lang="en-US" dirty="0"/>
              <a:t>eBudde Tab</a:t>
            </a:r>
          </a:p>
        </p:txBody>
      </p:sp>
      <p:sp>
        <p:nvSpPr>
          <p:cNvPr id="6" name="Content Placeholder 5">
            <a:extLst>
              <a:ext uri="{FF2B5EF4-FFF2-40B4-BE49-F238E27FC236}">
                <a16:creationId xmlns:a16="http://schemas.microsoft.com/office/drawing/2014/main" id="{A12AA52C-5555-BE56-DBD0-D9FB825394F5}"/>
              </a:ext>
            </a:extLst>
          </p:cNvPr>
          <p:cNvSpPr>
            <a:spLocks noGrp="1"/>
          </p:cNvSpPr>
          <p:nvPr>
            <p:ph idx="1"/>
          </p:nvPr>
        </p:nvSpPr>
        <p:spPr>
          <a:xfrm>
            <a:off x="2642560" y="7543990"/>
            <a:ext cx="8825659" cy="3416300"/>
          </a:xfrm>
        </p:spPr>
        <p:txBody>
          <a:bodyPr/>
          <a:lstStyle/>
          <a:p>
            <a:endParaRPr lang="en-US" dirty="0"/>
          </a:p>
        </p:txBody>
      </p:sp>
      <p:sp>
        <p:nvSpPr>
          <p:cNvPr id="7" name="Date Placeholder 6">
            <a:extLst>
              <a:ext uri="{FF2B5EF4-FFF2-40B4-BE49-F238E27FC236}">
                <a16:creationId xmlns:a16="http://schemas.microsoft.com/office/drawing/2014/main" id="{7E387FD3-2F3A-A0D9-9612-500ADDC2E6A5}"/>
              </a:ext>
            </a:extLst>
          </p:cNvPr>
          <p:cNvSpPr>
            <a:spLocks noGrp="1"/>
          </p:cNvSpPr>
          <p:nvPr>
            <p:ph type="dt" sz="half" idx="10"/>
          </p:nvPr>
        </p:nvSpPr>
        <p:spPr/>
        <p:txBody>
          <a:bodyPr/>
          <a:lstStyle/>
          <a:p>
            <a:fld id="{3C15C601-4DF8-4FD6-91F6-77ADFA227F44}" type="datetime1">
              <a:rPr lang="en-US" smtClean="0"/>
              <a:t>11/16/2023</a:t>
            </a:fld>
            <a:endParaRPr lang="en-US"/>
          </a:p>
        </p:txBody>
      </p:sp>
      <p:sp>
        <p:nvSpPr>
          <p:cNvPr id="8" name="Slide Number Placeholder 7">
            <a:extLst>
              <a:ext uri="{FF2B5EF4-FFF2-40B4-BE49-F238E27FC236}">
                <a16:creationId xmlns:a16="http://schemas.microsoft.com/office/drawing/2014/main" id="{41CCC713-F68E-46FE-7F1E-A2C0C2B8B955}"/>
              </a:ext>
            </a:extLst>
          </p:cNvPr>
          <p:cNvSpPr>
            <a:spLocks noGrp="1"/>
          </p:cNvSpPr>
          <p:nvPr>
            <p:ph type="sldNum" sz="quarter" idx="12"/>
          </p:nvPr>
        </p:nvSpPr>
        <p:spPr/>
        <p:txBody>
          <a:bodyPr/>
          <a:lstStyle/>
          <a:p>
            <a:fld id="{FEE1C0A4-24C6-42CB-A789-197E1D59EF89}" type="slidenum">
              <a:rPr lang="en-US" smtClean="0"/>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reeform 2"/>
          <p:cNvSpPr/>
          <p:nvPr/>
        </p:nvSpPr>
        <p:spPr>
          <a:xfrm>
            <a:off x="314380" y="1637654"/>
            <a:ext cx="11852739" cy="618619"/>
          </a:xfrm>
          <a:custGeom>
            <a:avLst/>
            <a:gdLst/>
            <a:ahLst/>
            <a:cxnLst/>
            <a:rect l="l" t="t" r="r" b="b"/>
            <a:pathLst>
              <a:path w="17779109" h="927928">
                <a:moveTo>
                  <a:pt x="0" y="0"/>
                </a:moveTo>
                <a:lnTo>
                  <a:pt x="17779109" y="0"/>
                </a:lnTo>
                <a:lnTo>
                  <a:pt x="17779109" y="927929"/>
                </a:lnTo>
                <a:lnTo>
                  <a:pt x="0" y="927929"/>
                </a:lnTo>
                <a:lnTo>
                  <a:pt x="0" y="0"/>
                </a:lnTo>
                <a:close/>
              </a:path>
            </a:pathLst>
          </a:custGeom>
          <a:blipFill>
            <a:blip r:embed="rId3"/>
            <a:stretch>
              <a:fillRect/>
            </a:stretch>
          </a:blipFill>
        </p:spPr>
        <p:txBody>
          <a:bodyPr/>
          <a:lstStyle/>
          <a:p>
            <a:endParaRPr lang="en-US" sz="1200"/>
          </a:p>
        </p:txBody>
      </p:sp>
      <p:graphicFrame>
        <p:nvGraphicFramePr>
          <p:cNvPr id="4" name="Table 4"/>
          <p:cNvGraphicFramePr>
            <a:graphicFrameLocks noGrp="1"/>
          </p:cNvGraphicFramePr>
          <p:nvPr>
            <p:extLst>
              <p:ext uri="{D42A27DB-BD31-4B8C-83A1-F6EECF244321}">
                <p14:modId xmlns:p14="http://schemas.microsoft.com/office/powerpoint/2010/main" val="563071554"/>
              </p:ext>
            </p:extLst>
          </p:nvPr>
        </p:nvGraphicFramePr>
        <p:xfrm>
          <a:off x="1154954" y="2557693"/>
          <a:ext cx="9962868" cy="4097468"/>
        </p:xfrm>
        <a:graphic>
          <a:graphicData uri="http://schemas.openxmlformats.org/drawingml/2006/table">
            <a:tbl>
              <a:tblPr/>
              <a:tblGrid>
                <a:gridCol w="2067761">
                  <a:extLst>
                    <a:ext uri="{9D8B030D-6E8A-4147-A177-3AD203B41FA5}">
                      <a16:colId xmlns:a16="http://schemas.microsoft.com/office/drawing/2014/main" val="20000"/>
                    </a:ext>
                  </a:extLst>
                </a:gridCol>
                <a:gridCol w="7895107">
                  <a:extLst>
                    <a:ext uri="{9D8B030D-6E8A-4147-A177-3AD203B41FA5}">
                      <a16:colId xmlns:a16="http://schemas.microsoft.com/office/drawing/2014/main" val="20001"/>
                    </a:ext>
                  </a:extLst>
                </a:gridCol>
              </a:tblGrid>
              <a:tr h="0">
                <a:tc>
                  <a:txBody>
                    <a:bodyPr/>
                    <a:lstStyle/>
                    <a:p>
                      <a:pPr algn="ctr">
                        <a:lnSpc>
                          <a:spcPts val="2799"/>
                        </a:lnSpc>
                        <a:defRPr/>
                      </a:pPr>
                      <a:r>
                        <a:rPr lang="en-US" sz="1300">
                          <a:solidFill>
                            <a:srgbClr val="FFFFFF"/>
                          </a:solidFill>
                          <a:latin typeface="Trefoil Sans 2 Bold"/>
                        </a:rPr>
                        <a:t>Tab</a:t>
                      </a:r>
                      <a:endParaRPr lang="en-US" sz="700"/>
                    </a:p>
                  </a:txBody>
                  <a:tcPr marL="65711" marR="65711" marT="65711" marB="65711"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035EA4"/>
                    </a:solidFill>
                  </a:tcPr>
                </a:tc>
                <a:tc>
                  <a:txBody>
                    <a:bodyPr/>
                    <a:lstStyle/>
                    <a:p>
                      <a:pPr algn="ctr">
                        <a:lnSpc>
                          <a:spcPts val="2799"/>
                        </a:lnSpc>
                        <a:defRPr/>
                      </a:pPr>
                      <a:r>
                        <a:rPr lang="en-US" sz="1300">
                          <a:solidFill>
                            <a:srgbClr val="FFFFFF"/>
                          </a:solidFill>
                          <a:latin typeface="Trefoil Sans 2 Bold"/>
                        </a:rPr>
                        <a:t>Description</a:t>
                      </a:r>
                      <a:endParaRPr lang="en-US" sz="700"/>
                    </a:p>
                  </a:txBody>
                  <a:tcPr marL="65711" marR="65711" marT="65711" marB="65711"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035EA4"/>
                    </a:solidFill>
                  </a:tcPr>
                </a:tc>
                <a:extLst>
                  <a:ext uri="{0D108BD9-81ED-4DB2-BD59-A6C34878D82A}">
                    <a16:rowId xmlns:a16="http://schemas.microsoft.com/office/drawing/2014/main" val="10000"/>
                  </a:ext>
                </a:extLst>
              </a:tr>
              <a:tr h="458834">
                <a:tc>
                  <a:txBody>
                    <a:bodyPr/>
                    <a:lstStyle/>
                    <a:p>
                      <a:pPr algn="ctr">
                        <a:lnSpc>
                          <a:spcPts val="2799"/>
                        </a:lnSpc>
                        <a:defRPr/>
                      </a:pPr>
                      <a:r>
                        <a:rPr lang="en-US" sz="1300">
                          <a:solidFill>
                            <a:srgbClr val="FFFFFF"/>
                          </a:solidFill>
                          <a:latin typeface="Trefoil Sans 2"/>
                        </a:rPr>
                        <a:t>Rewards</a:t>
                      </a:r>
                      <a:endParaRPr lang="en-US" sz="700"/>
                    </a:p>
                  </a:txBody>
                  <a:tcPr marL="65711" marR="65711" marT="65711" marB="65711"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096633"/>
                    </a:solidFill>
                  </a:tcPr>
                </a:tc>
                <a:tc>
                  <a:txBody>
                    <a:bodyPr/>
                    <a:lstStyle/>
                    <a:p>
                      <a:pPr algn="ctr">
                        <a:lnSpc>
                          <a:spcPts val="2799"/>
                        </a:lnSpc>
                        <a:defRPr/>
                      </a:pPr>
                      <a:r>
                        <a:rPr lang="en-US" sz="1300">
                          <a:solidFill>
                            <a:srgbClr val="FFFFFF"/>
                          </a:solidFill>
                          <a:latin typeface="Trefoil Sans 2"/>
                        </a:rPr>
                        <a:t>Complete, review, and submit reward orders for your troop. </a:t>
                      </a:r>
                      <a:endParaRPr lang="en-US" sz="700"/>
                    </a:p>
                  </a:txBody>
                  <a:tcPr marL="65711" marR="65711" marT="65711" marB="65711"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096633"/>
                    </a:solidFill>
                  </a:tcPr>
                </a:tc>
                <a:extLst>
                  <a:ext uri="{0D108BD9-81ED-4DB2-BD59-A6C34878D82A}">
                    <a16:rowId xmlns:a16="http://schemas.microsoft.com/office/drawing/2014/main" val="10001"/>
                  </a:ext>
                </a:extLst>
              </a:tr>
              <a:tr h="458834">
                <a:tc>
                  <a:txBody>
                    <a:bodyPr/>
                    <a:lstStyle/>
                    <a:p>
                      <a:pPr algn="ctr">
                        <a:lnSpc>
                          <a:spcPts val="2799"/>
                        </a:lnSpc>
                        <a:defRPr/>
                      </a:pPr>
                      <a:r>
                        <a:rPr lang="en-US" sz="1300">
                          <a:solidFill>
                            <a:srgbClr val="FFFFFF"/>
                          </a:solidFill>
                          <a:latin typeface="Trefoil Sans 2"/>
                        </a:rPr>
                        <a:t>Booth Sites</a:t>
                      </a:r>
                      <a:endParaRPr lang="en-US" sz="700"/>
                    </a:p>
                  </a:txBody>
                  <a:tcPr marL="65711" marR="65711" marT="65711" marB="65711"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096633"/>
                    </a:solidFill>
                  </a:tcPr>
                </a:tc>
                <a:tc>
                  <a:txBody>
                    <a:bodyPr/>
                    <a:lstStyle/>
                    <a:p>
                      <a:pPr algn="ctr">
                        <a:lnSpc>
                          <a:spcPts val="2799"/>
                        </a:lnSpc>
                        <a:defRPr/>
                      </a:pPr>
                      <a:r>
                        <a:rPr lang="en-US" sz="1300">
                          <a:solidFill>
                            <a:srgbClr val="FFFFFF"/>
                          </a:solidFill>
                          <a:latin typeface="Trefoil Sans 2"/>
                        </a:rPr>
                        <a:t>Sign up for booths and request approval for private booth sales. The Booth Recorder lives here.</a:t>
                      </a:r>
                      <a:endParaRPr lang="en-US" sz="700"/>
                    </a:p>
                  </a:txBody>
                  <a:tcPr marL="65711" marR="65711" marT="65711" marB="65711"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096633"/>
                    </a:solidFill>
                  </a:tcPr>
                </a:tc>
                <a:extLst>
                  <a:ext uri="{0D108BD9-81ED-4DB2-BD59-A6C34878D82A}">
                    <a16:rowId xmlns:a16="http://schemas.microsoft.com/office/drawing/2014/main" val="10002"/>
                  </a:ext>
                </a:extLst>
              </a:tr>
              <a:tr h="617340">
                <a:tc>
                  <a:txBody>
                    <a:bodyPr/>
                    <a:lstStyle/>
                    <a:p>
                      <a:pPr algn="ctr">
                        <a:lnSpc>
                          <a:spcPts val="2799"/>
                        </a:lnSpc>
                        <a:defRPr/>
                      </a:pPr>
                      <a:r>
                        <a:rPr lang="en-US" sz="1300">
                          <a:solidFill>
                            <a:srgbClr val="FFFFFF"/>
                          </a:solidFill>
                          <a:latin typeface="Trefoil Sans 2"/>
                        </a:rPr>
                        <a:t>Payments</a:t>
                      </a:r>
                      <a:endParaRPr lang="en-US" sz="700"/>
                    </a:p>
                  </a:txBody>
                  <a:tcPr marL="65711" marR="65711" marT="65711" marB="65711"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096633"/>
                    </a:solidFill>
                  </a:tcPr>
                </a:tc>
                <a:tc>
                  <a:txBody>
                    <a:bodyPr/>
                    <a:lstStyle/>
                    <a:p>
                      <a:pPr algn="ctr">
                        <a:lnSpc>
                          <a:spcPts val="2799"/>
                        </a:lnSpc>
                        <a:defRPr/>
                      </a:pPr>
                      <a:r>
                        <a:rPr lang="en-US" sz="1300" dirty="0">
                          <a:solidFill>
                            <a:srgbClr val="FFFFFF"/>
                          </a:solidFill>
                          <a:latin typeface="Trefoil Sans 2"/>
                        </a:rPr>
                        <a:t>Review ACH withdrawals made by council for accuracy. ONLY council can input/edit deposits. </a:t>
                      </a:r>
                      <a:endParaRPr lang="en-US" sz="700" dirty="0"/>
                    </a:p>
                  </a:txBody>
                  <a:tcPr marL="65711" marR="65711" marT="65711" marB="65711"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096633"/>
                    </a:solidFill>
                  </a:tcPr>
                </a:tc>
                <a:extLst>
                  <a:ext uri="{0D108BD9-81ED-4DB2-BD59-A6C34878D82A}">
                    <a16:rowId xmlns:a16="http://schemas.microsoft.com/office/drawing/2014/main" val="10003"/>
                  </a:ext>
                </a:extLst>
              </a:tr>
              <a:tr h="458834">
                <a:tc>
                  <a:txBody>
                    <a:bodyPr/>
                    <a:lstStyle/>
                    <a:p>
                      <a:pPr algn="ctr">
                        <a:lnSpc>
                          <a:spcPts val="2799"/>
                        </a:lnSpc>
                        <a:defRPr/>
                      </a:pPr>
                      <a:r>
                        <a:rPr lang="en-US" sz="1300">
                          <a:solidFill>
                            <a:srgbClr val="FFFFFF"/>
                          </a:solidFill>
                          <a:latin typeface="Trefoil Sans 2"/>
                        </a:rPr>
                        <a:t>GOC Org</a:t>
                      </a:r>
                      <a:endParaRPr lang="en-US" sz="700"/>
                    </a:p>
                  </a:txBody>
                  <a:tcPr marL="65711" marR="65711" marT="65711" marB="65711"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096633"/>
                    </a:solidFill>
                  </a:tcPr>
                </a:tc>
                <a:tc>
                  <a:txBody>
                    <a:bodyPr/>
                    <a:lstStyle/>
                    <a:p>
                      <a:pPr algn="ctr">
                        <a:lnSpc>
                          <a:spcPts val="2799"/>
                        </a:lnSpc>
                        <a:defRPr/>
                      </a:pPr>
                      <a:r>
                        <a:rPr lang="en-US" sz="1300" dirty="0">
                          <a:solidFill>
                            <a:srgbClr val="FFFFFF"/>
                          </a:solidFill>
                          <a:latin typeface="Trefoil Sans 2"/>
                        </a:rPr>
                        <a:t>This is where you list your troop's Hometown Hero.  </a:t>
                      </a:r>
                      <a:endParaRPr lang="en-US" sz="700" dirty="0"/>
                    </a:p>
                  </a:txBody>
                  <a:tcPr marL="65711" marR="65711" marT="65711" marB="65711"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096633"/>
                    </a:solidFill>
                  </a:tcPr>
                </a:tc>
                <a:extLst>
                  <a:ext uri="{0D108BD9-81ED-4DB2-BD59-A6C34878D82A}">
                    <a16:rowId xmlns:a16="http://schemas.microsoft.com/office/drawing/2014/main" val="10004"/>
                  </a:ext>
                </a:extLst>
              </a:tr>
              <a:tr h="979672">
                <a:tc>
                  <a:txBody>
                    <a:bodyPr/>
                    <a:lstStyle/>
                    <a:p>
                      <a:pPr algn="ctr">
                        <a:lnSpc>
                          <a:spcPts val="2799"/>
                        </a:lnSpc>
                        <a:defRPr/>
                      </a:pPr>
                      <a:r>
                        <a:rPr lang="en-US" sz="1300">
                          <a:solidFill>
                            <a:srgbClr val="FFFFFF"/>
                          </a:solidFill>
                          <a:latin typeface="Trefoil Sans 2"/>
                        </a:rPr>
                        <a:t>Sales Report</a:t>
                      </a:r>
                      <a:endParaRPr lang="en-US" sz="700"/>
                    </a:p>
                  </a:txBody>
                  <a:tcPr marL="65711" marR="65711" marT="65711" marB="65711"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096633"/>
                    </a:solidFill>
                  </a:tcPr>
                </a:tc>
                <a:tc>
                  <a:txBody>
                    <a:bodyPr/>
                    <a:lstStyle/>
                    <a:p>
                      <a:pPr algn="ctr">
                        <a:lnSpc>
                          <a:spcPts val="2799"/>
                        </a:lnSpc>
                        <a:defRPr/>
                      </a:pPr>
                      <a:r>
                        <a:rPr lang="en-US" sz="1300">
                          <a:solidFill>
                            <a:srgbClr val="FFFFFF"/>
                          </a:solidFill>
                          <a:latin typeface="Trefoil Sans 2"/>
                        </a:rPr>
                        <a:t>Keep an eye on this summary tab throughout the program to ensure the information is correct. This report will note the troop's contact information, PGA, selected incentive plan, all packages received, Cupboard visits, inter-troop transactions, ACH withdrawals made by Council, and any amounts still due to Council. </a:t>
                      </a:r>
                      <a:endParaRPr lang="en-US" sz="700"/>
                    </a:p>
                  </a:txBody>
                  <a:tcPr marL="65711" marR="65711" marT="65711" marB="65711"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096633"/>
                    </a:solidFill>
                  </a:tcPr>
                </a:tc>
                <a:extLst>
                  <a:ext uri="{0D108BD9-81ED-4DB2-BD59-A6C34878D82A}">
                    <a16:rowId xmlns:a16="http://schemas.microsoft.com/office/drawing/2014/main" val="10005"/>
                  </a:ext>
                </a:extLst>
              </a:tr>
              <a:tr h="511980">
                <a:tc>
                  <a:txBody>
                    <a:bodyPr/>
                    <a:lstStyle/>
                    <a:p>
                      <a:pPr algn="ctr">
                        <a:lnSpc>
                          <a:spcPts val="2799"/>
                        </a:lnSpc>
                        <a:defRPr/>
                      </a:pPr>
                      <a:r>
                        <a:rPr lang="en-US" sz="1300">
                          <a:solidFill>
                            <a:srgbClr val="FFFFFF"/>
                          </a:solidFill>
                          <a:latin typeface="Trefoil Sans 2"/>
                        </a:rPr>
                        <a:t>Reports</a:t>
                      </a:r>
                      <a:endParaRPr lang="en-US" sz="700"/>
                    </a:p>
                  </a:txBody>
                  <a:tcPr marL="65711" marR="65711" marT="65711" marB="65711"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096633"/>
                    </a:solidFill>
                  </a:tcPr>
                </a:tc>
                <a:tc>
                  <a:txBody>
                    <a:bodyPr/>
                    <a:lstStyle/>
                    <a:p>
                      <a:pPr algn="ctr">
                        <a:lnSpc>
                          <a:spcPts val="2799"/>
                        </a:lnSpc>
                        <a:defRPr/>
                      </a:pPr>
                      <a:r>
                        <a:rPr lang="en-US" sz="1300" dirty="0">
                          <a:solidFill>
                            <a:srgbClr val="FFFFFF"/>
                          </a:solidFill>
                          <a:latin typeface="Trefoil Sans 2"/>
                        </a:rPr>
                        <a:t>Run reports from this tab for additional information on delivery and Cupboards. </a:t>
                      </a:r>
                      <a:endParaRPr lang="en-US" sz="700" dirty="0"/>
                    </a:p>
                  </a:txBody>
                  <a:tcPr marL="65711" marR="65711" marT="65711" marB="65711"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096633"/>
                    </a:solidFill>
                  </a:tcPr>
                </a:tc>
                <a:extLst>
                  <a:ext uri="{0D108BD9-81ED-4DB2-BD59-A6C34878D82A}">
                    <a16:rowId xmlns:a16="http://schemas.microsoft.com/office/drawing/2014/main" val="10006"/>
                  </a:ext>
                </a:extLst>
              </a:tr>
            </a:tbl>
          </a:graphicData>
        </a:graphic>
      </p:graphicFrame>
      <p:sp>
        <p:nvSpPr>
          <p:cNvPr id="5" name="Title 4">
            <a:extLst>
              <a:ext uri="{FF2B5EF4-FFF2-40B4-BE49-F238E27FC236}">
                <a16:creationId xmlns:a16="http://schemas.microsoft.com/office/drawing/2014/main" id="{B2C77D34-267A-084B-6FE6-0CD6ECB5915A}"/>
              </a:ext>
            </a:extLst>
          </p:cNvPr>
          <p:cNvSpPr>
            <a:spLocks noGrp="1"/>
          </p:cNvSpPr>
          <p:nvPr>
            <p:ph type="title"/>
          </p:nvPr>
        </p:nvSpPr>
        <p:spPr/>
        <p:txBody>
          <a:bodyPr/>
          <a:lstStyle/>
          <a:p>
            <a:r>
              <a:rPr lang="en-US" dirty="0"/>
              <a:t>eBudde Tabs</a:t>
            </a:r>
          </a:p>
        </p:txBody>
      </p:sp>
      <p:sp>
        <p:nvSpPr>
          <p:cNvPr id="7" name="Date Placeholder 6">
            <a:extLst>
              <a:ext uri="{FF2B5EF4-FFF2-40B4-BE49-F238E27FC236}">
                <a16:creationId xmlns:a16="http://schemas.microsoft.com/office/drawing/2014/main" id="{06B049C4-5D54-4335-88DD-8791A634F4CD}"/>
              </a:ext>
            </a:extLst>
          </p:cNvPr>
          <p:cNvSpPr>
            <a:spLocks noGrp="1"/>
          </p:cNvSpPr>
          <p:nvPr>
            <p:ph type="dt" sz="half" idx="10"/>
          </p:nvPr>
        </p:nvSpPr>
        <p:spPr/>
        <p:txBody>
          <a:bodyPr/>
          <a:lstStyle/>
          <a:p>
            <a:fld id="{0A02D0BC-C12A-4AAB-8A40-F3D493CD5405}" type="datetime1">
              <a:rPr lang="en-US" smtClean="0"/>
              <a:t>11/16/2023</a:t>
            </a:fld>
            <a:endParaRPr lang="en-US"/>
          </a:p>
        </p:txBody>
      </p:sp>
      <p:sp>
        <p:nvSpPr>
          <p:cNvPr id="8" name="Slide Number Placeholder 7">
            <a:extLst>
              <a:ext uri="{FF2B5EF4-FFF2-40B4-BE49-F238E27FC236}">
                <a16:creationId xmlns:a16="http://schemas.microsoft.com/office/drawing/2014/main" id="{ADF11078-ABDD-3DB7-E32C-946D27567C06}"/>
              </a:ext>
            </a:extLst>
          </p:cNvPr>
          <p:cNvSpPr>
            <a:spLocks noGrp="1"/>
          </p:cNvSpPr>
          <p:nvPr>
            <p:ph type="sldNum" sz="quarter" idx="12"/>
          </p:nvPr>
        </p:nvSpPr>
        <p:spPr/>
        <p:txBody>
          <a:bodyPr/>
          <a:lstStyle/>
          <a:p>
            <a:fld id="{FEE1C0A4-24C6-42CB-A789-197E1D59EF89}" type="slidenum">
              <a:rPr lang="en-US" smtClean="0"/>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rot="-463512">
            <a:off x="10293037" y="1955498"/>
            <a:ext cx="1247576" cy="1395985"/>
          </a:xfrm>
          <a:custGeom>
            <a:avLst/>
            <a:gdLst/>
            <a:ahLst/>
            <a:cxnLst/>
            <a:rect l="l" t="t" r="r" b="b"/>
            <a:pathLst>
              <a:path w="2901138" h="2901138">
                <a:moveTo>
                  <a:pt x="0" y="0"/>
                </a:moveTo>
                <a:lnTo>
                  <a:pt x="2901138" y="0"/>
                </a:lnTo>
                <a:lnTo>
                  <a:pt x="2901138" y="2901138"/>
                </a:lnTo>
                <a:lnTo>
                  <a:pt x="0" y="2901138"/>
                </a:lnTo>
                <a:lnTo>
                  <a:pt x="0" y="0"/>
                </a:lnTo>
                <a:close/>
              </a:path>
            </a:pathLst>
          </a:custGeom>
          <a:blipFill>
            <a:blip r:embed="rId3"/>
            <a:stretch>
              <a:fillRect/>
            </a:stretch>
          </a:blipFill>
        </p:spPr>
        <p:txBody>
          <a:bodyPr/>
          <a:lstStyle/>
          <a:p>
            <a:endParaRPr lang="en-US" sz="1200"/>
          </a:p>
        </p:txBody>
      </p:sp>
      <p:sp>
        <p:nvSpPr>
          <p:cNvPr id="8" name="Title 7">
            <a:extLst>
              <a:ext uri="{FF2B5EF4-FFF2-40B4-BE49-F238E27FC236}">
                <a16:creationId xmlns:a16="http://schemas.microsoft.com/office/drawing/2014/main" id="{625BB57C-34D9-6432-8969-9F8CEAFBE66C}"/>
              </a:ext>
            </a:extLst>
          </p:cNvPr>
          <p:cNvSpPr>
            <a:spLocks noGrp="1"/>
          </p:cNvSpPr>
          <p:nvPr>
            <p:ph type="title"/>
          </p:nvPr>
        </p:nvSpPr>
        <p:spPr/>
        <p:txBody>
          <a:bodyPr/>
          <a:lstStyle/>
          <a:p>
            <a:r>
              <a:rPr lang="en-US" dirty="0"/>
              <a:t>eBudde- Set Up</a:t>
            </a:r>
          </a:p>
        </p:txBody>
      </p:sp>
      <p:sp>
        <p:nvSpPr>
          <p:cNvPr id="9" name="Content Placeholder 8">
            <a:extLst>
              <a:ext uri="{FF2B5EF4-FFF2-40B4-BE49-F238E27FC236}">
                <a16:creationId xmlns:a16="http://schemas.microsoft.com/office/drawing/2014/main" id="{7EAA58C8-199E-9B2E-75C8-2B7F77D84270}"/>
              </a:ext>
            </a:extLst>
          </p:cNvPr>
          <p:cNvSpPr>
            <a:spLocks noGrp="1"/>
          </p:cNvSpPr>
          <p:nvPr>
            <p:ph idx="1"/>
          </p:nvPr>
        </p:nvSpPr>
        <p:spPr>
          <a:xfrm>
            <a:off x="0" y="2176817"/>
            <a:ext cx="12055522" cy="4681183"/>
          </a:xfrm>
        </p:spPr>
        <p:txBody>
          <a:bodyPr>
            <a:normAutofit fontScale="25000" lnSpcReduction="20000"/>
          </a:bodyPr>
          <a:lstStyle/>
          <a:p>
            <a:pPr marL="740664" indent="-283464">
              <a:lnSpc>
                <a:spcPct val="120000"/>
              </a:lnSpc>
            </a:pPr>
            <a:r>
              <a:rPr lang="en-US" sz="7200" b="1" dirty="0">
                <a:solidFill>
                  <a:srgbClr val="000000"/>
                </a:solidFill>
                <a:latin typeface="Century Gothic" panose="020B0502020202020204" pitchFamily="34" charset="0"/>
                <a:ea typeface="MS Gothic" panose="020B0609070205080204" pitchFamily="49" charset="-128"/>
              </a:rPr>
              <a:t>Assigning roles in eBudde at the Troop level </a:t>
            </a:r>
            <a:r>
              <a:rPr lang="en-US" sz="7200" dirty="0">
                <a:solidFill>
                  <a:srgbClr val="000000"/>
                </a:solidFill>
                <a:latin typeface="Century Gothic" panose="020B0502020202020204" pitchFamily="34" charset="0"/>
                <a:ea typeface="MS Gothic" panose="020B0609070205080204" pitchFamily="49" charset="-128"/>
              </a:rPr>
              <a:t> </a:t>
            </a:r>
            <a:endParaRPr lang="en-US" sz="7200" dirty="0">
              <a:solidFill>
                <a:srgbClr val="000000"/>
              </a:solidFill>
              <a:latin typeface="Trefoil Sans 2"/>
            </a:endParaRPr>
          </a:p>
          <a:p>
            <a:pPr marL="1140714" lvl="2" indent="-283464">
              <a:lnSpc>
                <a:spcPct val="120000"/>
              </a:lnSpc>
              <a:buFont typeface="Arial"/>
              <a:buChar char="•"/>
            </a:pPr>
            <a:r>
              <a:rPr lang="en-US" sz="5400" dirty="0">
                <a:solidFill>
                  <a:srgbClr val="000000"/>
                </a:solidFill>
              </a:rPr>
              <a:t>TCMs should only be listed as TCM in eBudde so you don’t lose tabs</a:t>
            </a:r>
          </a:p>
          <a:p>
            <a:pPr marL="1140714" lvl="2" indent="-283464">
              <a:lnSpc>
                <a:spcPct val="120000"/>
              </a:lnSpc>
              <a:buFont typeface="Arial"/>
              <a:buChar char="•"/>
            </a:pPr>
            <a:r>
              <a:rPr lang="en-US" sz="5400" dirty="0">
                <a:solidFill>
                  <a:srgbClr val="000000"/>
                </a:solidFill>
              </a:rPr>
              <a:t>You can make a parent a cookie pickup person to help with cupboard pickups</a:t>
            </a:r>
          </a:p>
          <a:p>
            <a:pPr marL="1140714" lvl="2" indent="-283464">
              <a:lnSpc>
                <a:spcPct val="120000"/>
              </a:lnSpc>
              <a:buFont typeface="Arial"/>
              <a:buChar char="•"/>
            </a:pPr>
            <a:r>
              <a:rPr lang="en-US" sz="5400" dirty="0">
                <a:solidFill>
                  <a:srgbClr val="000000"/>
                </a:solidFill>
              </a:rPr>
              <a:t>Add someone to be a booth recorder only</a:t>
            </a:r>
          </a:p>
          <a:p>
            <a:pPr marL="1140714" lvl="2" indent="-283464">
              <a:lnSpc>
                <a:spcPct val="120000"/>
              </a:lnSpc>
              <a:buFont typeface="Arial"/>
              <a:buChar char="•"/>
            </a:pPr>
            <a:r>
              <a:rPr lang="en-US" sz="5400" dirty="0">
                <a:solidFill>
                  <a:srgbClr val="000000"/>
                </a:solidFill>
              </a:rPr>
              <a:t>Add troop leader in troop leader or troop view only, so they can only view eBudde but not edit</a:t>
            </a:r>
          </a:p>
          <a:p>
            <a:pPr marL="1140714" lvl="2" indent="-283464">
              <a:lnSpc>
                <a:spcPct val="120000"/>
              </a:lnSpc>
              <a:buFont typeface="Arial"/>
              <a:buChar char="•"/>
            </a:pPr>
            <a:r>
              <a:rPr lang="en-US" sz="5400" dirty="0">
                <a:solidFill>
                  <a:srgbClr val="000000"/>
                </a:solidFill>
              </a:rPr>
              <a:t>Girl tab opens Dec. 8: allows you to add any missing youth members to eBudde. Make sure you click on temp ID button</a:t>
            </a:r>
          </a:p>
          <a:p>
            <a:pPr marL="1140714" lvl="2" indent="-283464">
              <a:lnSpc>
                <a:spcPct val="120000"/>
              </a:lnSpc>
              <a:buFont typeface="Arial"/>
              <a:buChar char="•"/>
            </a:pPr>
            <a:r>
              <a:rPr lang="en-US" sz="5400" dirty="0">
                <a:solidFill>
                  <a:srgbClr val="000000"/>
                </a:solidFill>
              </a:rPr>
              <a:t>Insert t-shirt size for all Girl Scouts in troop (regardless of opting out of rewards or NOT). Still eligible for troop rewards when opting out of rewards</a:t>
            </a:r>
          </a:p>
          <a:p>
            <a:pPr marL="1140714" lvl="2" indent="-283464">
              <a:lnSpc>
                <a:spcPct val="120000"/>
              </a:lnSpc>
              <a:buFont typeface="Arial"/>
              <a:buChar char="•"/>
            </a:pPr>
            <a:r>
              <a:rPr lang="en-US" sz="5400" dirty="0">
                <a:solidFill>
                  <a:srgbClr val="000000"/>
                </a:solidFill>
              </a:rPr>
              <a:t>Verify age level and reward decision. You should contact SUCM to have reward decision changed. Daisies and Brownies cannot opt out. Can only opt out until March 6th!</a:t>
            </a:r>
          </a:p>
          <a:p>
            <a:pPr marL="740664" indent="-283464">
              <a:lnSpc>
                <a:spcPct val="120000"/>
              </a:lnSpc>
            </a:pPr>
            <a:r>
              <a:rPr lang="en-US" sz="7200" b="1" dirty="0">
                <a:solidFill>
                  <a:srgbClr val="000000"/>
                </a:solidFill>
                <a:latin typeface="+mj-lt"/>
              </a:rPr>
              <a:t>Initial Order</a:t>
            </a:r>
            <a:endParaRPr lang="en-US" sz="4800" b="1" dirty="0">
              <a:solidFill>
                <a:srgbClr val="000000"/>
              </a:solidFill>
            </a:endParaRPr>
          </a:p>
          <a:p>
            <a:pPr marL="1140714" lvl="2" indent="-283464">
              <a:lnSpc>
                <a:spcPct val="120000"/>
              </a:lnSpc>
              <a:buFont typeface="Arial"/>
              <a:buChar char="•"/>
            </a:pPr>
            <a:r>
              <a:rPr lang="en-US" sz="5400" dirty="0">
                <a:solidFill>
                  <a:srgbClr val="000000"/>
                </a:solidFill>
              </a:rPr>
              <a:t>Ensure troop is ordering by package- NOT case for booth order</a:t>
            </a:r>
          </a:p>
          <a:p>
            <a:pPr marL="1140714" lvl="2" indent="-283464">
              <a:lnSpc>
                <a:spcPct val="120000"/>
              </a:lnSpc>
              <a:buFont typeface="Arial"/>
              <a:buChar char="•"/>
            </a:pPr>
            <a:r>
              <a:rPr lang="en-US" sz="5400" dirty="0">
                <a:solidFill>
                  <a:srgbClr val="000000"/>
                </a:solidFill>
              </a:rPr>
              <a:t>If troop reward is earned, you should remember to add 2 volunteer rewards (lanyard)</a:t>
            </a:r>
          </a:p>
          <a:p>
            <a:pPr marL="1140714" lvl="2" indent="-283464">
              <a:lnSpc>
                <a:spcPct val="120000"/>
              </a:lnSpc>
              <a:buFont typeface="Arial"/>
              <a:buChar char="•"/>
            </a:pPr>
            <a:r>
              <a:rPr lang="en-US" sz="5400" dirty="0">
                <a:solidFill>
                  <a:srgbClr val="000000"/>
                </a:solidFill>
              </a:rPr>
              <a:t>Wait to submit IO until actual day of submission due date to ensure Digital Cookie flows all orders over! January 9th for troops</a:t>
            </a:r>
          </a:p>
          <a:p>
            <a:endParaRPr lang="en-US" dirty="0"/>
          </a:p>
        </p:txBody>
      </p:sp>
      <p:sp>
        <p:nvSpPr>
          <p:cNvPr id="10" name="Date Placeholder 9">
            <a:extLst>
              <a:ext uri="{FF2B5EF4-FFF2-40B4-BE49-F238E27FC236}">
                <a16:creationId xmlns:a16="http://schemas.microsoft.com/office/drawing/2014/main" id="{0533B730-77CD-BB17-AFA0-CAF8F2FB81E8}"/>
              </a:ext>
            </a:extLst>
          </p:cNvPr>
          <p:cNvSpPr>
            <a:spLocks noGrp="1"/>
          </p:cNvSpPr>
          <p:nvPr>
            <p:ph type="dt" sz="half" idx="10"/>
          </p:nvPr>
        </p:nvSpPr>
        <p:spPr/>
        <p:txBody>
          <a:bodyPr/>
          <a:lstStyle/>
          <a:p>
            <a:fld id="{394B453F-862F-4D37-ABFE-C85479F2C18A}" type="datetime1">
              <a:rPr lang="en-US" smtClean="0"/>
              <a:t>11/16/2023</a:t>
            </a:fld>
            <a:endParaRPr lang="en-US"/>
          </a:p>
        </p:txBody>
      </p:sp>
      <p:sp>
        <p:nvSpPr>
          <p:cNvPr id="11" name="Slide Number Placeholder 10">
            <a:extLst>
              <a:ext uri="{FF2B5EF4-FFF2-40B4-BE49-F238E27FC236}">
                <a16:creationId xmlns:a16="http://schemas.microsoft.com/office/drawing/2014/main" id="{700EDED0-18C2-6483-2CDA-C5876DE3EF8E}"/>
              </a:ext>
            </a:extLst>
          </p:cNvPr>
          <p:cNvSpPr>
            <a:spLocks noGrp="1"/>
          </p:cNvSpPr>
          <p:nvPr>
            <p:ph type="sldNum" sz="quarter" idx="12"/>
          </p:nvPr>
        </p:nvSpPr>
        <p:spPr/>
        <p:txBody>
          <a:bodyPr/>
          <a:lstStyle/>
          <a:p>
            <a:fld id="{FEE1C0A4-24C6-42CB-A789-197E1D59EF89}" type="slidenum">
              <a:rPr lang="en-US" smtClean="0"/>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rot="-463512">
            <a:off x="9066483" y="2460964"/>
            <a:ext cx="1699766" cy="1441847"/>
          </a:xfrm>
          <a:custGeom>
            <a:avLst/>
            <a:gdLst/>
            <a:ahLst/>
            <a:cxnLst/>
            <a:rect l="l" t="t" r="r" b="b"/>
            <a:pathLst>
              <a:path w="2901138" h="2901138">
                <a:moveTo>
                  <a:pt x="0" y="0"/>
                </a:moveTo>
                <a:lnTo>
                  <a:pt x="2901138" y="0"/>
                </a:lnTo>
                <a:lnTo>
                  <a:pt x="2901138" y="2901138"/>
                </a:lnTo>
                <a:lnTo>
                  <a:pt x="0" y="2901138"/>
                </a:lnTo>
                <a:lnTo>
                  <a:pt x="0" y="0"/>
                </a:lnTo>
                <a:close/>
              </a:path>
            </a:pathLst>
          </a:custGeom>
          <a:blipFill>
            <a:blip r:embed="rId3"/>
            <a:stretch>
              <a:fillRect/>
            </a:stretch>
          </a:blipFill>
        </p:spPr>
        <p:txBody>
          <a:bodyPr/>
          <a:lstStyle/>
          <a:p>
            <a:endParaRPr lang="en-US" sz="1200"/>
          </a:p>
        </p:txBody>
      </p:sp>
      <p:sp>
        <p:nvSpPr>
          <p:cNvPr id="8" name="Title 7">
            <a:extLst>
              <a:ext uri="{FF2B5EF4-FFF2-40B4-BE49-F238E27FC236}">
                <a16:creationId xmlns:a16="http://schemas.microsoft.com/office/drawing/2014/main" id="{0CAEC5FD-16CD-D3CD-7AA5-604935405CAD}"/>
              </a:ext>
            </a:extLst>
          </p:cNvPr>
          <p:cNvSpPr>
            <a:spLocks noGrp="1"/>
          </p:cNvSpPr>
          <p:nvPr>
            <p:ph type="title"/>
          </p:nvPr>
        </p:nvSpPr>
        <p:spPr/>
        <p:txBody>
          <a:bodyPr/>
          <a:lstStyle/>
          <a:p>
            <a:r>
              <a:rPr lang="en-US" dirty="0"/>
              <a:t>eBudde</a:t>
            </a:r>
          </a:p>
        </p:txBody>
      </p:sp>
      <p:sp>
        <p:nvSpPr>
          <p:cNvPr id="9" name="Content Placeholder 8">
            <a:extLst>
              <a:ext uri="{FF2B5EF4-FFF2-40B4-BE49-F238E27FC236}">
                <a16:creationId xmlns:a16="http://schemas.microsoft.com/office/drawing/2014/main" id="{7BB5546F-B2DD-7E5D-1A80-B5A5FF13B4D9}"/>
              </a:ext>
            </a:extLst>
          </p:cNvPr>
          <p:cNvSpPr>
            <a:spLocks noGrp="1"/>
          </p:cNvSpPr>
          <p:nvPr>
            <p:ph idx="1"/>
          </p:nvPr>
        </p:nvSpPr>
        <p:spPr>
          <a:xfrm>
            <a:off x="145203" y="2153486"/>
            <a:ext cx="11905770" cy="4704513"/>
          </a:xfrm>
        </p:spPr>
        <p:txBody>
          <a:bodyPr>
            <a:normAutofit fontScale="25000" lnSpcReduction="20000"/>
          </a:bodyPr>
          <a:lstStyle/>
          <a:p>
            <a:pPr>
              <a:lnSpc>
                <a:spcPct val="120000"/>
              </a:lnSpc>
            </a:pPr>
            <a:r>
              <a:rPr lang="en-US" sz="5600" b="1" dirty="0">
                <a:solidFill>
                  <a:srgbClr val="000000"/>
                </a:solidFill>
                <a:latin typeface="+mj-lt"/>
              </a:rPr>
              <a:t>Booth Allocation</a:t>
            </a:r>
          </a:p>
          <a:p>
            <a:pPr marL="345455" lvl="1" indent="-172727">
              <a:lnSpc>
                <a:spcPct val="120000"/>
              </a:lnSpc>
              <a:buFont typeface="Arial"/>
              <a:buChar char="•"/>
            </a:pPr>
            <a:r>
              <a:rPr lang="en-US" sz="4800" dirty="0">
                <a:solidFill>
                  <a:srgbClr val="000000"/>
                </a:solidFill>
              </a:rPr>
              <a:t>Correct booth allocation = giving youth members credit for cookies sold = correct rewards </a:t>
            </a:r>
          </a:p>
          <a:p>
            <a:pPr marL="345455" lvl="1" indent="-172727">
              <a:lnSpc>
                <a:spcPct val="120000"/>
              </a:lnSpc>
              <a:buFont typeface="Arial"/>
              <a:buChar char="•"/>
            </a:pPr>
            <a:r>
              <a:rPr lang="en-US" sz="4800" dirty="0">
                <a:solidFill>
                  <a:srgbClr val="000000"/>
                </a:solidFill>
              </a:rPr>
              <a:t>Helps to keep your cookie inventory correct </a:t>
            </a:r>
          </a:p>
          <a:p>
            <a:pPr marL="345455" lvl="1" indent="-172727">
              <a:lnSpc>
                <a:spcPct val="120000"/>
              </a:lnSpc>
              <a:buFont typeface="Arial"/>
              <a:buChar char="•"/>
            </a:pPr>
            <a:r>
              <a:rPr lang="en-US" sz="4800" dirty="0">
                <a:solidFill>
                  <a:srgbClr val="000000"/>
                </a:solidFill>
              </a:rPr>
              <a:t>See in following seasons the booth locations that were most successful for your troop.</a:t>
            </a:r>
          </a:p>
          <a:p>
            <a:pPr marL="345455" lvl="1" indent="-172727">
              <a:lnSpc>
                <a:spcPct val="120000"/>
              </a:lnSpc>
              <a:buFont typeface="Arial"/>
              <a:buChar char="•"/>
            </a:pPr>
            <a:r>
              <a:rPr lang="en-US" sz="4800" dirty="0">
                <a:solidFill>
                  <a:srgbClr val="000000"/>
                </a:solidFill>
              </a:rPr>
              <a:t>Stress using the booth recorder for easy allocation</a:t>
            </a:r>
          </a:p>
          <a:p>
            <a:pPr marL="345455" lvl="1" indent="-172727">
              <a:lnSpc>
                <a:spcPct val="120000"/>
              </a:lnSpc>
              <a:buFont typeface="Arial"/>
              <a:buChar char="•"/>
            </a:pPr>
            <a:r>
              <a:rPr lang="en-US" sz="4800" dirty="0">
                <a:solidFill>
                  <a:srgbClr val="000000"/>
                </a:solidFill>
              </a:rPr>
              <a:t>Add number of packages sold at booth and spread by Girl Scouts that were selling at that booth</a:t>
            </a:r>
            <a:endParaRPr lang="en-US" sz="4400" dirty="0">
              <a:solidFill>
                <a:srgbClr val="000000"/>
              </a:solidFill>
            </a:endParaRPr>
          </a:p>
          <a:p>
            <a:pPr>
              <a:lnSpc>
                <a:spcPct val="120000"/>
              </a:lnSpc>
            </a:pPr>
            <a:r>
              <a:rPr lang="en-US" sz="5600" b="1" dirty="0">
                <a:solidFill>
                  <a:srgbClr val="000000"/>
                </a:solidFill>
                <a:latin typeface="+mj-lt"/>
              </a:rPr>
              <a:t>Troop to Troop Transfers </a:t>
            </a:r>
          </a:p>
          <a:p>
            <a:pPr marL="345455" lvl="1" indent="-172727">
              <a:lnSpc>
                <a:spcPct val="120000"/>
              </a:lnSpc>
              <a:buFont typeface="Arial"/>
              <a:buChar char="•"/>
            </a:pPr>
            <a:r>
              <a:rPr lang="en-US" sz="4800" dirty="0">
                <a:solidFill>
                  <a:srgbClr val="000000"/>
                </a:solidFill>
              </a:rPr>
              <a:t>Opportunity to transfer cookies when you have a surplus of a variety or in general too many (for example done selling for the season etc.) and can transfer cookies to another troop</a:t>
            </a:r>
          </a:p>
          <a:p>
            <a:pPr marL="345455" lvl="1" indent="-172727">
              <a:lnSpc>
                <a:spcPct val="120000"/>
              </a:lnSpc>
              <a:buFont typeface="Arial"/>
              <a:buChar char="•"/>
            </a:pPr>
            <a:r>
              <a:rPr lang="en-US" sz="4800" dirty="0">
                <a:solidFill>
                  <a:srgbClr val="000000"/>
                </a:solidFill>
              </a:rPr>
              <a:t>Troop that is giving away cookies, enters the transaction.</a:t>
            </a:r>
          </a:p>
          <a:p>
            <a:pPr marL="345455" lvl="1" indent="-172727">
              <a:lnSpc>
                <a:spcPct val="120000"/>
              </a:lnSpc>
              <a:buFont typeface="Arial"/>
              <a:buChar char="•"/>
            </a:pPr>
            <a:r>
              <a:rPr lang="en-US" sz="4800" dirty="0">
                <a:solidFill>
                  <a:srgbClr val="000000"/>
                </a:solidFill>
              </a:rPr>
              <a:t>Enter it under the transaction tab, add a transaction, change from cupboard to troop. Put in troop number going to. Remove product (should default to) add packages, save</a:t>
            </a:r>
            <a:endParaRPr lang="en-US" sz="4400" dirty="0">
              <a:solidFill>
                <a:srgbClr val="000000"/>
              </a:solidFill>
              <a:latin typeface="Trefoil Sans 2"/>
            </a:endParaRPr>
          </a:p>
          <a:p>
            <a:pPr>
              <a:lnSpc>
                <a:spcPct val="120000"/>
              </a:lnSpc>
            </a:pPr>
            <a:r>
              <a:rPr lang="en-US" sz="5600" b="1" dirty="0">
                <a:solidFill>
                  <a:srgbClr val="000000"/>
                </a:solidFill>
                <a:latin typeface="+mj-lt"/>
              </a:rPr>
              <a:t>Cookie Exchange </a:t>
            </a:r>
          </a:p>
          <a:p>
            <a:pPr marL="345455" lvl="1" indent="-172727">
              <a:lnSpc>
                <a:spcPct val="120000"/>
              </a:lnSpc>
              <a:buFont typeface="Arial"/>
              <a:buChar char="•"/>
            </a:pPr>
            <a:r>
              <a:rPr lang="en-US" sz="4800" dirty="0">
                <a:solidFill>
                  <a:srgbClr val="000000"/>
                </a:solidFill>
              </a:rPr>
              <a:t>Letting troops in your association know that you have excess cookies available for transfer</a:t>
            </a:r>
          </a:p>
          <a:p>
            <a:pPr marL="345455" lvl="1" indent="-172727">
              <a:lnSpc>
                <a:spcPct val="120000"/>
              </a:lnSpc>
              <a:buFont typeface="Arial"/>
              <a:buChar char="•"/>
            </a:pPr>
            <a:r>
              <a:rPr lang="en-US" sz="4800" dirty="0">
                <a:solidFill>
                  <a:srgbClr val="000000"/>
                </a:solidFill>
              </a:rPr>
              <a:t>Need to keep this updated. As you transfer the cookies away to other troops, please zero out your posts on the exchange</a:t>
            </a:r>
          </a:p>
          <a:p>
            <a:endParaRPr lang="en-US" dirty="0"/>
          </a:p>
        </p:txBody>
      </p:sp>
      <p:sp>
        <p:nvSpPr>
          <p:cNvPr id="10" name="Date Placeholder 9">
            <a:extLst>
              <a:ext uri="{FF2B5EF4-FFF2-40B4-BE49-F238E27FC236}">
                <a16:creationId xmlns:a16="http://schemas.microsoft.com/office/drawing/2014/main" id="{5E0090EE-4ABE-16CD-4CBC-A8E54B0C67A9}"/>
              </a:ext>
            </a:extLst>
          </p:cNvPr>
          <p:cNvSpPr>
            <a:spLocks noGrp="1"/>
          </p:cNvSpPr>
          <p:nvPr>
            <p:ph type="dt" sz="half" idx="10"/>
          </p:nvPr>
        </p:nvSpPr>
        <p:spPr/>
        <p:txBody>
          <a:bodyPr/>
          <a:lstStyle/>
          <a:p>
            <a:fld id="{B0642E4D-7134-4CFF-8684-0792BE7106B6}" type="datetime1">
              <a:rPr lang="en-US" smtClean="0"/>
              <a:t>11/16/2023</a:t>
            </a:fld>
            <a:endParaRPr lang="en-US"/>
          </a:p>
        </p:txBody>
      </p:sp>
      <p:sp>
        <p:nvSpPr>
          <p:cNvPr id="11" name="Slide Number Placeholder 10">
            <a:extLst>
              <a:ext uri="{FF2B5EF4-FFF2-40B4-BE49-F238E27FC236}">
                <a16:creationId xmlns:a16="http://schemas.microsoft.com/office/drawing/2014/main" id="{3D332A54-EB1A-5D57-B8AA-8F9C8B2A7203}"/>
              </a:ext>
            </a:extLst>
          </p:cNvPr>
          <p:cNvSpPr>
            <a:spLocks noGrp="1"/>
          </p:cNvSpPr>
          <p:nvPr>
            <p:ph type="sldNum" sz="quarter" idx="12"/>
          </p:nvPr>
        </p:nvSpPr>
        <p:spPr/>
        <p:txBody>
          <a:bodyPr/>
          <a:lstStyle/>
          <a:p>
            <a:fld id="{FEE1C0A4-24C6-42CB-A789-197E1D59EF89}" type="slidenum">
              <a:rPr lang="en-US" smtClean="0"/>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rot="-463512">
            <a:off x="9548223" y="5036354"/>
            <a:ext cx="1934092" cy="1934092"/>
          </a:xfrm>
          <a:custGeom>
            <a:avLst/>
            <a:gdLst/>
            <a:ahLst/>
            <a:cxnLst/>
            <a:rect l="l" t="t" r="r" b="b"/>
            <a:pathLst>
              <a:path w="2901138" h="2901138">
                <a:moveTo>
                  <a:pt x="0" y="0"/>
                </a:moveTo>
                <a:lnTo>
                  <a:pt x="2901138" y="0"/>
                </a:lnTo>
                <a:lnTo>
                  <a:pt x="2901138" y="2901138"/>
                </a:lnTo>
                <a:lnTo>
                  <a:pt x="0" y="2901138"/>
                </a:lnTo>
                <a:lnTo>
                  <a:pt x="0" y="0"/>
                </a:lnTo>
                <a:close/>
              </a:path>
            </a:pathLst>
          </a:custGeom>
          <a:blipFill>
            <a:blip r:embed="rId3"/>
            <a:stretch>
              <a:fillRect/>
            </a:stretch>
          </a:blipFill>
        </p:spPr>
        <p:txBody>
          <a:bodyPr/>
          <a:lstStyle/>
          <a:p>
            <a:endParaRPr lang="en-US" sz="1200"/>
          </a:p>
        </p:txBody>
      </p:sp>
      <p:sp>
        <p:nvSpPr>
          <p:cNvPr id="8" name="Title 7">
            <a:extLst>
              <a:ext uri="{FF2B5EF4-FFF2-40B4-BE49-F238E27FC236}">
                <a16:creationId xmlns:a16="http://schemas.microsoft.com/office/drawing/2014/main" id="{B3FA431B-C847-F30B-E2D1-A9F7633DB994}"/>
              </a:ext>
            </a:extLst>
          </p:cNvPr>
          <p:cNvSpPr>
            <a:spLocks noGrp="1"/>
          </p:cNvSpPr>
          <p:nvPr>
            <p:ph type="title"/>
          </p:nvPr>
        </p:nvSpPr>
        <p:spPr>
          <a:xfrm>
            <a:off x="814082" y="715551"/>
            <a:ext cx="8761413" cy="706964"/>
          </a:xfrm>
        </p:spPr>
        <p:txBody>
          <a:bodyPr/>
          <a:lstStyle/>
          <a:p>
            <a:r>
              <a:rPr lang="en-US" dirty="0"/>
              <a:t>eBudde</a:t>
            </a:r>
          </a:p>
        </p:txBody>
      </p:sp>
      <p:sp>
        <p:nvSpPr>
          <p:cNvPr id="9" name="Content Placeholder 8">
            <a:extLst>
              <a:ext uri="{FF2B5EF4-FFF2-40B4-BE49-F238E27FC236}">
                <a16:creationId xmlns:a16="http://schemas.microsoft.com/office/drawing/2014/main" id="{FBF6399E-F118-5FBD-3A4E-4957CE1A3597}"/>
              </a:ext>
            </a:extLst>
          </p:cNvPr>
          <p:cNvSpPr>
            <a:spLocks noGrp="1"/>
          </p:cNvSpPr>
          <p:nvPr>
            <p:ph idx="1"/>
          </p:nvPr>
        </p:nvSpPr>
        <p:spPr>
          <a:xfrm>
            <a:off x="19471" y="1861347"/>
            <a:ext cx="12022401" cy="5230315"/>
          </a:xfrm>
        </p:spPr>
        <p:txBody>
          <a:bodyPr>
            <a:normAutofit/>
          </a:bodyPr>
          <a:lstStyle/>
          <a:p>
            <a:r>
              <a:rPr lang="en-US" b="1" dirty="0">
                <a:latin typeface="+mj-lt"/>
              </a:rPr>
              <a:t>ACH</a:t>
            </a:r>
          </a:p>
          <a:p>
            <a:pPr marL="345455" lvl="1" indent="-172727">
              <a:lnSpc>
                <a:spcPts val="1743"/>
              </a:lnSpc>
              <a:buFont typeface="Arial"/>
              <a:buChar char="•"/>
            </a:pPr>
            <a:r>
              <a:rPr lang="en-US" sz="1500" dirty="0">
                <a:solidFill>
                  <a:srgbClr val="000000"/>
                </a:solidFill>
              </a:rPr>
              <a:t>Calculating ACH #1: All cookies sold and in troop inventory by 2/22 x $2.50 - All digital sales and test payment ($1) = ACH #1 </a:t>
            </a:r>
          </a:p>
          <a:p>
            <a:pPr marL="345455" lvl="1" indent="-172727">
              <a:lnSpc>
                <a:spcPts val="1743"/>
              </a:lnSpc>
              <a:buFont typeface="Arial"/>
              <a:buChar char="•"/>
            </a:pPr>
            <a:r>
              <a:rPr lang="en-US" sz="1500" dirty="0">
                <a:solidFill>
                  <a:srgbClr val="000000"/>
                </a:solidFill>
              </a:rPr>
              <a:t>Sales Report tab: shows all packages, online payments, and test ACH payment</a:t>
            </a:r>
          </a:p>
          <a:p>
            <a:pPr marL="345455" lvl="1" indent="-172727">
              <a:lnSpc>
                <a:spcPts val="1743"/>
              </a:lnSpc>
              <a:buFont typeface="Arial"/>
              <a:buChar char="•"/>
            </a:pPr>
            <a:r>
              <a:rPr lang="en-US" sz="1500" dirty="0">
                <a:solidFill>
                  <a:srgbClr val="000000"/>
                </a:solidFill>
              </a:rPr>
              <a:t>ACH Reduction Request: form on the website that troops can fill out if they anticipate being short on the ACH </a:t>
            </a:r>
          </a:p>
          <a:p>
            <a:pPr marL="345455" lvl="1" indent="-172727">
              <a:lnSpc>
                <a:spcPts val="1743"/>
              </a:lnSpc>
              <a:buFont typeface="Arial"/>
              <a:buChar char="•"/>
            </a:pPr>
            <a:r>
              <a:rPr lang="en-US" sz="1500" dirty="0">
                <a:solidFill>
                  <a:srgbClr val="000000"/>
                </a:solidFill>
              </a:rPr>
              <a:t>Opens on 2/15/24 and closes on 2/22/24</a:t>
            </a:r>
          </a:p>
          <a:p>
            <a:pPr marL="345455" lvl="1" indent="-172727">
              <a:lnSpc>
                <a:spcPts val="1743"/>
              </a:lnSpc>
              <a:buFont typeface="Arial"/>
              <a:buChar char="•"/>
            </a:pPr>
            <a:r>
              <a:rPr lang="en-US" sz="1500" dirty="0">
                <a:solidFill>
                  <a:srgbClr val="000000"/>
                </a:solidFill>
              </a:rPr>
              <a:t>If a Girl Scout does not have any DOC payments, that means they had large in person orders and they need to collect the money from the customers.</a:t>
            </a:r>
          </a:p>
          <a:p>
            <a:pPr marL="345455" lvl="1" indent="-172727">
              <a:lnSpc>
                <a:spcPts val="1743"/>
              </a:lnSpc>
              <a:buFont typeface="Arial"/>
              <a:buChar char="•"/>
            </a:pPr>
            <a:r>
              <a:rPr lang="en-US" sz="1500" dirty="0">
                <a:solidFill>
                  <a:srgbClr val="000000"/>
                </a:solidFill>
              </a:rPr>
              <a:t>You should be collecting the money when they deliver the cookies (not before!) and giving the money to the TCM (you!) or TMM to deposit in the troop bank account</a:t>
            </a:r>
            <a:endParaRPr lang="en-US" sz="1500" dirty="0"/>
          </a:p>
          <a:p>
            <a:r>
              <a:rPr lang="en-US" b="1" dirty="0"/>
              <a:t>Online girl Delivery</a:t>
            </a:r>
          </a:p>
          <a:p>
            <a:pPr marL="345455" lvl="1" indent="-172727">
              <a:lnSpc>
                <a:spcPts val="1743"/>
              </a:lnSpc>
              <a:buFont typeface="Arial"/>
              <a:buChar char="•"/>
            </a:pPr>
            <a:r>
              <a:rPr lang="en-US" sz="1500" dirty="0">
                <a:solidFill>
                  <a:srgbClr val="000000"/>
                </a:solidFill>
              </a:rPr>
              <a:t>Customers buy directly from youth member’s storefront to have cookies delivered by the Girl Scout</a:t>
            </a:r>
          </a:p>
          <a:p>
            <a:pPr marL="345455" lvl="1" indent="-172727">
              <a:lnSpc>
                <a:spcPts val="1743"/>
              </a:lnSpc>
              <a:buFont typeface="Arial"/>
              <a:buChar char="•"/>
            </a:pPr>
            <a:r>
              <a:rPr lang="en-US" sz="1500" dirty="0">
                <a:solidFill>
                  <a:srgbClr val="000000"/>
                </a:solidFill>
              </a:rPr>
              <a:t>After IO period, Girl Delivery will reopen, and customers can place orders again</a:t>
            </a:r>
          </a:p>
          <a:p>
            <a:pPr marL="345455" lvl="1" indent="-172727">
              <a:lnSpc>
                <a:spcPts val="1743"/>
              </a:lnSpc>
              <a:buFont typeface="Arial"/>
              <a:buChar char="•"/>
            </a:pPr>
            <a:r>
              <a:rPr lang="en-US" sz="1500" dirty="0">
                <a:solidFill>
                  <a:srgbClr val="000000"/>
                </a:solidFill>
              </a:rPr>
              <a:t>Caregivers and troop volunteers should work together for this to run smoothly</a:t>
            </a:r>
          </a:p>
          <a:p>
            <a:pPr marL="345455" lvl="1" indent="-172727">
              <a:lnSpc>
                <a:spcPts val="1743"/>
              </a:lnSpc>
              <a:buFont typeface="Arial"/>
              <a:buChar char="•"/>
            </a:pPr>
            <a:r>
              <a:rPr lang="en-US" sz="1500" dirty="0">
                <a:solidFill>
                  <a:srgbClr val="000000"/>
                </a:solidFill>
              </a:rPr>
              <a:t>Communication is key! </a:t>
            </a:r>
          </a:p>
          <a:p>
            <a:pPr marL="345455" lvl="1" indent="-172727">
              <a:lnSpc>
                <a:spcPts val="1743"/>
              </a:lnSpc>
              <a:buFont typeface="Arial"/>
              <a:buChar char="•"/>
            </a:pPr>
            <a:r>
              <a:rPr lang="en-US" sz="1500" dirty="0">
                <a:solidFill>
                  <a:srgbClr val="000000"/>
                </a:solidFill>
              </a:rPr>
              <a:t>Cookies from Girl Delivery (after the IO) will need to be allocated in eBudde</a:t>
            </a:r>
            <a:r>
              <a:rPr lang="en-US" sz="1800" dirty="0">
                <a:solidFill>
                  <a:srgbClr val="000000"/>
                </a:solidFill>
                <a:latin typeface="Trefoil Sans 2"/>
              </a:rPr>
              <a:t>. </a:t>
            </a:r>
          </a:p>
          <a:p>
            <a:endParaRPr lang="en-US" dirty="0"/>
          </a:p>
          <a:p>
            <a:pPr marL="0" indent="-227322">
              <a:lnSpc>
                <a:spcPts val="1743"/>
              </a:lnSpc>
              <a:buFont typeface="Arial"/>
              <a:buChar char="•"/>
            </a:pPr>
            <a:endParaRPr lang="en-US" sz="2000" dirty="0">
              <a:solidFill>
                <a:srgbClr val="000000"/>
              </a:solidFill>
              <a:latin typeface="Trefoil Sans 2"/>
            </a:endParaRPr>
          </a:p>
          <a:p>
            <a:endParaRPr lang="en-US" dirty="0"/>
          </a:p>
        </p:txBody>
      </p:sp>
      <p:sp>
        <p:nvSpPr>
          <p:cNvPr id="10" name="Date Placeholder 9">
            <a:extLst>
              <a:ext uri="{FF2B5EF4-FFF2-40B4-BE49-F238E27FC236}">
                <a16:creationId xmlns:a16="http://schemas.microsoft.com/office/drawing/2014/main" id="{6B64FEEF-50C7-D79A-1AE5-E623C056B72E}"/>
              </a:ext>
            </a:extLst>
          </p:cNvPr>
          <p:cNvSpPr>
            <a:spLocks noGrp="1"/>
          </p:cNvSpPr>
          <p:nvPr>
            <p:ph type="dt" sz="half" idx="10"/>
          </p:nvPr>
        </p:nvSpPr>
        <p:spPr/>
        <p:txBody>
          <a:bodyPr/>
          <a:lstStyle/>
          <a:p>
            <a:fld id="{6915C408-230A-4E94-802C-792F498C38CE}" type="datetime1">
              <a:rPr lang="en-US" smtClean="0"/>
              <a:t>11/16/2023</a:t>
            </a:fld>
            <a:endParaRPr lang="en-US"/>
          </a:p>
        </p:txBody>
      </p:sp>
      <p:sp>
        <p:nvSpPr>
          <p:cNvPr id="11" name="Slide Number Placeholder 10">
            <a:extLst>
              <a:ext uri="{FF2B5EF4-FFF2-40B4-BE49-F238E27FC236}">
                <a16:creationId xmlns:a16="http://schemas.microsoft.com/office/drawing/2014/main" id="{8B681DA0-38EA-6504-87E4-86465EE2B125}"/>
              </a:ext>
            </a:extLst>
          </p:cNvPr>
          <p:cNvSpPr>
            <a:spLocks noGrp="1"/>
          </p:cNvSpPr>
          <p:nvPr>
            <p:ph type="sldNum" sz="quarter" idx="12"/>
          </p:nvPr>
        </p:nvSpPr>
        <p:spPr/>
        <p:txBody>
          <a:bodyPr/>
          <a:lstStyle/>
          <a:p>
            <a:fld id="{FEE1C0A4-24C6-42CB-A789-197E1D59EF89}" type="slidenum">
              <a:rPr lang="en-US" smtClean="0"/>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B1FA0-8072-5873-E697-C0CAF11A748A}"/>
              </a:ext>
            </a:extLst>
          </p:cNvPr>
          <p:cNvSpPr>
            <a:spLocks noGrp="1"/>
          </p:cNvSpPr>
          <p:nvPr>
            <p:ph type="title"/>
          </p:nvPr>
        </p:nvSpPr>
        <p:spPr/>
        <p:txBody>
          <a:bodyPr/>
          <a:lstStyle/>
          <a:p>
            <a:r>
              <a:rPr lang="en-US" dirty="0"/>
              <a:t>Reports tab</a:t>
            </a:r>
          </a:p>
        </p:txBody>
      </p:sp>
      <p:sp>
        <p:nvSpPr>
          <p:cNvPr id="3" name="Content Placeholder 2">
            <a:extLst>
              <a:ext uri="{FF2B5EF4-FFF2-40B4-BE49-F238E27FC236}">
                <a16:creationId xmlns:a16="http://schemas.microsoft.com/office/drawing/2014/main" id="{7A45B91D-A50A-75AD-69F3-5BFE52F5896D}"/>
              </a:ext>
            </a:extLst>
          </p:cNvPr>
          <p:cNvSpPr>
            <a:spLocks noGrp="1"/>
          </p:cNvSpPr>
          <p:nvPr>
            <p:ph idx="1"/>
          </p:nvPr>
        </p:nvSpPr>
        <p:spPr>
          <a:xfrm>
            <a:off x="696036" y="2524836"/>
            <a:ext cx="9812793" cy="3631442"/>
          </a:xfrm>
        </p:spPr>
        <p:txBody>
          <a:bodyPr/>
          <a:lstStyle/>
          <a:p>
            <a:r>
              <a:rPr lang="en-US" dirty="0"/>
              <a:t>Important for tracking for keeping track of various things throughout the program as well as retaining information from past seasons. </a:t>
            </a:r>
          </a:p>
          <a:p>
            <a:r>
              <a:rPr lang="en-US" dirty="0"/>
              <a:t>Useful for</a:t>
            </a:r>
          </a:p>
          <a:p>
            <a:pPr lvl="1"/>
            <a:r>
              <a:rPr lang="en-US" dirty="0"/>
              <a:t>Inventory management </a:t>
            </a:r>
          </a:p>
          <a:p>
            <a:pPr lvl="1"/>
            <a:r>
              <a:rPr lang="en-US" dirty="0"/>
              <a:t>Ensuring correct rewards</a:t>
            </a:r>
          </a:p>
          <a:p>
            <a:pPr lvl="1"/>
            <a:r>
              <a:rPr lang="en-US" dirty="0"/>
              <a:t>Correct allocation </a:t>
            </a:r>
          </a:p>
          <a:p>
            <a:pPr lvl="1"/>
            <a:r>
              <a:rPr lang="en-US" dirty="0"/>
              <a:t>Viewing total sales volume </a:t>
            </a:r>
          </a:p>
        </p:txBody>
      </p:sp>
      <p:sp>
        <p:nvSpPr>
          <p:cNvPr id="7" name="Date Placeholder 6">
            <a:extLst>
              <a:ext uri="{FF2B5EF4-FFF2-40B4-BE49-F238E27FC236}">
                <a16:creationId xmlns:a16="http://schemas.microsoft.com/office/drawing/2014/main" id="{D1A0762D-9A26-71D5-1890-70B7E7767366}"/>
              </a:ext>
            </a:extLst>
          </p:cNvPr>
          <p:cNvSpPr>
            <a:spLocks noGrp="1"/>
          </p:cNvSpPr>
          <p:nvPr>
            <p:ph type="dt" sz="half" idx="10"/>
          </p:nvPr>
        </p:nvSpPr>
        <p:spPr/>
        <p:txBody>
          <a:bodyPr/>
          <a:lstStyle/>
          <a:p>
            <a:fld id="{3AD7A72E-F369-4616-BFF1-49FD3457E598}" type="datetime1">
              <a:rPr lang="en-US" smtClean="0"/>
              <a:t>11/16/2023</a:t>
            </a:fld>
            <a:endParaRPr lang="en-US"/>
          </a:p>
        </p:txBody>
      </p:sp>
      <p:sp>
        <p:nvSpPr>
          <p:cNvPr id="8" name="Slide Number Placeholder 7">
            <a:extLst>
              <a:ext uri="{FF2B5EF4-FFF2-40B4-BE49-F238E27FC236}">
                <a16:creationId xmlns:a16="http://schemas.microsoft.com/office/drawing/2014/main" id="{2CA1BCED-CB7D-0581-0A25-15967F90F439}"/>
              </a:ext>
            </a:extLst>
          </p:cNvPr>
          <p:cNvSpPr>
            <a:spLocks noGrp="1"/>
          </p:cNvSpPr>
          <p:nvPr>
            <p:ph type="sldNum" sz="quarter" idx="12"/>
          </p:nvPr>
        </p:nvSpPr>
        <p:spPr/>
        <p:txBody>
          <a:bodyPr/>
          <a:lstStyle/>
          <a:p>
            <a:fld id="{FEE1C0A4-24C6-42CB-A789-197E1D59EF89}" type="slidenum">
              <a:rPr lang="en-US" smtClean="0"/>
              <a:t>25</a:t>
            </a:fld>
            <a:endParaRPr lang="en-US"/>
          </a:p>
        </p:txBody>
      </p:sp>
    </p:spTree>
    <p:extLst>
      <p:ext uri="{BB962C8B-B14F-4D97-AF65-F5344CB8AC3E}">
        <p14:creationId xmlns:p14="http://schemas.microsoft.com/office/powerpoint/2010/main" val="17396386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51BCF-822D-E5AB-4782-A7FE70DD3A1C}"/>
              </a:ext>
            </a:extLst>
          </p:cNvPr>
          <p:cNvSpPr>
            <a:spLocks noGrp="1"/>
          </p:cNvSpPr>
          <p:nvPr>
            <p:ph type="title"/>
          </p:nvPr>
        </p:nvSpPr>
        <p:spPr/>
        <p:txBody>
          <a:bodyPr/>
          <a:lstStyle/>
          <a:p>
            <a:r>
              <a:rPr lang="en-US" dirty="0"/>
              <a:t>Reports</a:t>
            </a:r>
          </a:p>
        </p:txBody>
      </p:sp>
      <p:sp>
        <p:nvSpPr>
          <p:cNvPr id="4" name="Freeform 6">
            <a:extLst>
              <a:ext uri="{FF2B5EF4-FFF2-40B4-BE49-F238E27FC236}">
                <a16:creationId xmlns:a16="http://schemas.microsoft.com/office/drawing/2014/main" id="{360BD676-63EF-DD7D-C765-F846C5A5F160}"/>
              </a:ext>
            </a:extLst>
          </p:cNvPr>
          <p:cNvSpPr/>
          <p:nvPr/>
        </p:nvSpPr>
        <p:spPr>
          <a:xfrm>
            <a:off x="122828" y="2081014"/>
            <a:ext cx="4230807" cy="2695971"/>
          </a:xfrm>
          <a:custGeom>
            <a:avLst/>
            <a:gdLst/>
            <a:ahLst/>
            <a:cxnLst/>
            <a:rect l="l" t="t" r="r" b="b"/>
            <a:pathLst>
              <a:path w="4953175" h="4099915">
                <a:moveTo>
                  <a:pt x="0" y="0"/>
                </a:moveTo>
                <a:lnTo>
                  <a:pt x="4953174" y="0"/>
                </a:lnTo>
                <a:lnTo>
                  <a:pt x="4953174" y="4099915"/>
                </a:lnTo>
                <a:lnTo>
                  <a:pt x="0" y="4099915"/>
                </a:lnTo>
                <a:lnTo>
                  <a:pt x="0" y="0"/>
                </a:lnTo>
                <a:close/>
              </a:path>
            </a:pathLst>
          </a:custGeom>
          <a:blipFill>
            <a:blip r:embed="rId2"/>
            <a:stretch>
              <a:fillRect r="-79801"/>
            </a:stretch>
          </a:blipFill>
        </p:spPr>
        <p:txBody>
          <a:bodyPr/>
          <a:lstStyle/>
          <a:p>
            <a:endParaRPr lang="en-US"/>
          </a:p>
        </p:txBody>
      </p:sp>
      <p:sp>
        <p:nvSpPr>
          <p:cNvPr id="7" name="Freeform 8">
            <a:extLst>
              <a:ext uri="{FF2B5EF4-FFF2-40B4-BE49-F238E27FC236}">
                <a16:creationId xmlns:a16="http://schemas.microsoft.com/office/drawing/2014/main" id="{32077A04-EC96-83F3-F70D-51D5702FB1ED}"/>
              </a:ext>
            </a:extLst>
          </p:cNvPr>
          <p:cNvSpPr/>
          <p:nvPr/>
        </p:nvSpPr>
        <p:spPr>
          <a:xfrm>
            <a:off x="3291895" y="2950963"/>
            <a:ext cx="4974401" cy="3652043"/>
          </a:xfrm>
          <a:custGeom>
            <a:avLst/>
            <a:gdLst/>
            <a:ahLst/>
            <a:cxnLst/>
            <a:rect l="l" t="t" r="r" b="b"/>
            <a:pathLst>
              <a:path w="5225763" h="3947273">
                <a:moveTo>
                  <a:pt x="0" y="0"/>
                </a:moveTo>
                <a:lnTo>
                  <a:pt x="5225763" y="0"/>
                </a:lnTo>
                <a:lnTo>
                  <a:pt x="5225763" y="3947273"/>
                </a:lnTo>
                <a:lnTo>
                  <a:pt x="0" y="3947273"/>
                </a:lnTo>
                <a:lnTo>
                  <a:pt x="0" y="0"/>
                </a:lnTo>
                <a:close/>
              </a:path>
            </a:pathLst>
          </a:custGeom>
          <a:blipFill>
            <a:blip r:embed="rId3"/>
            <a:stretch>
              <a:fillRect r="-78069"/>
            </a:stretch>
          </a:blipFill>
        </p:spPr>
        <p:txBody>
          <a:bodyPr/>
          <a:lstStyle/>
          <a:p>
            <a:endParaRPr lang="en-US"/>
          </a:p>
        </p:txBody>
      </p:sp>
      <p:sp>
        <p:nvSpPr>
          <p:cNvPr id="6" name="Freeform 7">
            <a:extLst>
              <a:ext uri="{FF2B5EF4-FFF2-40B4-BE49-F238E27FC236}">
                <a16:creationId xmlns:a16="http://schemas.microsoft.com/office/drawing/2014/main" id="{C44B6D45-BF23-71B8-BB4B-227AD3F5745E}"/>
              </a:ext>
            </a:extLst>
          </p:cNvPr>
          <p:cNvSpPr/>
          <p:nvPr/>
        </p:nvSpPr>
        <p:spPr>
          <a:xfrm>
            <a:off x="7204555" y="2081014"/>
            <a:ext cx="4768532" cy="2875636"/>
          </a:xfrm>
          <a:custGeom>
            <a:avLst/>
            <a:gdLst/>
            <a:ahLst/>
            <a:cxnLst/>
            <a:rect l="l" t="t" r="r" b="b"/>
            <a:pathLst>
              <a:path w="7009575" h="4099915">
                <a:moveTo>
                  <a:pt x="0" y="0"/>
                </a:moveTo>
                <a:lnTo>
                  <a:pt x="7009574" y="0"/>
                </a:lnTo>
                <a:lnTo>
                  <a:pt x="7009574" y="4099915"/>
                </a:lnTo>
                <a:lnTo>
                  <a:pt x="0" y="4099915"/>
                </a:lnTo>
                <a:lnTo>
                  <a:pt x="0" y="0"/>
                </a:lnTo>
                <a:close/>
              </a:path>
            </a:pathLst>
          </a:custGeom>
          <a:blipFill>
            <a:blip r:embed="rId4"/>
            <a:stretch>
              <a:fillRect r="-78084"/>
            </a:stretch>
          </a:blipFill>
        </p:spPr>
        <p:txBody>
          <a:bodyPr/>
          <a:lstStyle/>
          <a:p>
            <a:endParaRPr lang="en-US"/>
          </a:p>
        </p:txBody>
      </p:sp>
      <p:sp>
        <p:nvSpPr>
          <p:cNvPr id="8" name="Date Placeholder 7">
            <a:extLst>
              <a:ext uri="{FF2B5EF4-FFF2-40B4-BE49-F238E27FC236}">
                <a16:creationId xmlns:a16="http://schemas.microsoft.com/office/drawing/2014/main" id="{685E46C9-BBF5-A42D-5C1D-18CBE8DC3DE3}"/>
              </a:ext>
            </a:extLst>
          </p:cNvPr>
          <p:cNvSpPr>
            <a:spLocks noGrp="1"/>
          </p:cNvSpPr>
          <p:nvPr>
            <p:ph type="dt" sz="half" idx="10"/>
          </p:nvPr>
        </p:nvSpPr>
        <p:spPr/>
        <p:txBody>
          <a:bodyPr/>
          <a:lstStyle/>
          <a:p>
            <a:fld id="{95EC1D9B-B27C-43FC-80FA-00DB4C6D290F}" type="datetime1">
              <a:rPr lang="en-US" smtClean="0"/>
              <a:t>11/16/2023</a:t>
            </a:fld>
            <a:endParaRPr lang="en-US"/>
          </a:p>
        </p:txBody>
      </p:sp>
      <p:sp>
        <p:nvSpPr>
          <p:cNvPr id="9" name="Slide Number Placeholder 8">
            <a:extLst>
              <a:ext uri="{FF2B5EF4-FFF2-40B4-BE49-F238E27FC236}">
                <a16:creationId xmlns:a16="http://schemas.microsoft.com/office/drawing/2014/main" id="{27D95026-CD4F-07CA-C328-B3505EA293F6}"/>
              </a:ext>
            </a:extLst>
          </p:cNvPr>
          <p:cNvSpPr>
            <a:spLocks noGrp="1"/>
          </p:cNvSpPr>
          <p:nvPr>
            <p:ph type="sldNum" sz="quarter" idx="12"/>
          </p:nvPr>
        </p:nvSpPr>
        <p:spPr/>
        <p:txBody>
          <a:bodyPr/>
          <a:lstStyle/>
          <a:p>
            <a:fld id="{FEE1C0A4-24C6-42CB-A789-197E1D59EF89}" type="slidenum">
              <a:rPr lang="en-US" smtClean="0"/>
              <a:t>26</a:t>
            </a:fld>
            <a:endParaRPr lang="en-US"/>
          </a:p>
        </p:txBody>
      </p:sp>
    </p:spTree>
    <p:extLst>
      <p:ext uri="{BB962C8B-B14F-4D97-AF65-F5344CB8AC3E}">
        <p14:creationId xmlns:p14="http://schemas.microsoft.com/office/powerpoint/2010/main" val="41613892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FFF40-9756-7AF7-B6CF-E694FBD437E4}"/>
              </a:ext>
            </a:extLst>
          </p:cNvPr>
          <p:cNvSpPr>
            <a:spLocks noGrp="1"/>
          </p:cNvSpPr>
          <p:nvPr>
            <p:ph type="title"/>
          </p:nvPr>
        </p:nvSpPr>
        <p:spPr/>
        <p:txBody>
          <a:bodyPr/>
          <a:lstStyle/>
          <a:p>
            <a:r>
              <a:rPr lang="en-US" dirty="0"/>
              <a:t>M2 (Digital Cookie)</a:t>
            </a:r>
          </a:p>
        </p:txBody>
      </p:sp>
      <p:pic>
        <p:nvPicPr>
          <p:cNvPr id="5" name="Content Placeholder 4">
            <a:extLst>
              <a:ext uri="{FF2B5EF4-FFF2-40B4-BE49-F238E27FC236}">
                <a16:creationId xmlns:a16="http://schemas.microsoft.com/office/drawing/2014/main" id="{32ADD7AA-E390-DB4B-C870-1655E6E96853}"/>
              </a:ext>
            </a:extLst>
          </p:cNvPr>
          <p:cNvPicPr>
            <a:picLocks noGrp="1" noChangeAspect="1"/>
          </p:cNvPicPr>
          <p:nvPr>
            <p:ph idx="1"/>
          </p:nvPr>
        </p:nvPicPr>
        <p:blipFill>
          <a:blip r:embed="rId2"/>
          <a:stretch>
            <a:fillRect/>
          </a:stretch>
        </p:blipFill>
        <p:spPr>
          <a:xfrm>
            <a:off x="3868610" y="2275491"/>
            <a:ext cx="4454780" cy="3761201"/>
          </a:xfrm>
        </p:spPr>
      </p:pic>
      <p:sp>
        <p:nvSpPr>
          <p:cNvPr id="7" name="TextBox 6">
            <a:extLst>
              <a:ext uri="{FF2B5EF4-FFF2-40B4-BE49-F238E27FC236}">
                <a16:creationId xmlns:a16="http://schemas.microsoft.com/office/drawing/2014/main" id="{AA32F70C-9E36-2A04-14A7-1F6275F673B6}"/>
              </a:ext>
            </a:extLst>
          </p:cNvPr>
          <p:cNvSpPr txBox="1"/>
          <p:nvPr/>
        </p:nvSpPr>
        <p:spPr>
          <a:xfrm>
            <a:off x="2333765" y="6296004"/>
            <a:ext cx="8607745" cy="369332"/>
          </a:xfrm>
          <a:prstGeom prst="rect">
            <a:avLst/>
          </a:prstGeom>
          <a:noFill/>
        </p:spPr>
        <p:txBody>
          <a:bodyPr wrap="square">
            <a:spAutoFit/>
          </a:bodyPr>
          <a:lstStyle/>
          <a:p>
            <a:r>
              <a:rPr lang="en-US" dirty="0"/>
              <a:t>https://www.gsnutsandmags.com/Campaign/Account/Register/1785</a:t>
            </a:r>
          </a:p>
        </p:txBody>
      </p:sp>
      <p:sp>
        <p:nvSpPr>
          <p:cNvPr id="8" name="Freeform 5">
            <a:extLst>
              <a:ext uri="{FF2B5EF4-FFF2-40B4-BE49-F238E27FC236}">
                <a16:creationId xmlns:a16="http://schemas.microsoft.com/office/drawing/2014/main" id="{B095EF32-FE97-D931-03A6-15FDC58DA520}"/>
              </a:ext>
            </a:extLst>
          </p:cNvPr>
          <p:cNvSpPr/>
          <p:nvPr/>
        </p:nvSpPr>
        <p:spPr>
          <a:xfrm rot="-463512">
            <a:off x="8027508" y="801989"/>
            <a:ext cx="1247576" cy="1395985"/>
          </a:xfrm>
          <a:custGeom>
            <a:avLst/>
            <a:gdLst/>
            <a:ahLst/>
            <a:cxnLst/>
            <a:rect l="l" t="t" r="r" b="b"/>
            <a:pathLst>
              <a:path w="2901138" h="2901138">
                <a:moveTo>
                  <a:pt x="0" y="0"/>
                </a:moveTo>
                <a:lnTo>
                  <a:pt x="2901138" y="0"/>
                </a:lnTo>
                <a:lnTo>
                  <a:pt x="2901138" y="2901138"/>
                </a:lnTo>
                <a:lnTo>
                  <a:pt x="0" y="2901138"/>
                </a:lnTo>
                <a:lnTo>
                  <a:pt x="0" y="0"/>
                </a:lnTo>
                <a:close/>
              </a:path>
            </a:pathLst>
          </a:custGeom>
          <a:blipFill>
            <a:blip r:embed="rId3"/>
            <a:stretch>
              <a:fillRect/>
            </a:stretch>
          </a:blipFill>
        </p:spPr>
        <p:txBody>
          <a:bodyPr/>
          <a:lstStyle/>
          <a:p>
            <a:endParaRPr lang="en-US" sz="1200"/>
          </a:p>
        </p:txBody>
      </p:sp>
      <p:sp>
        <p:nvSpPr>
          <p:cNvPr id="9" name="Date Placeholder 8">
            <a:extLst>
              <a:ext uri="{FF2B5EF4-FFF2-40B4-BE49-F238E27FC236}">
                <a16:creationId xmlns:a16="http://schemas.microsoft.com/office/drawing/2014/main" id="{40250166-B8B4-D7B4-4E43-92059CD6F8E6}"/>
              </a:ext>
            </a:extLst>
          </p:cNvPr>
          <p:cNvSpPr>
            <a:spLocks noGrp="1"/>
          </p:cNvSpPr>
          <p:nvPr>
            <p:ph type="dt" sz="half" idx="10"/>
          </p:nvPr>
        </p:nvSpPr>
        <p:spPr/>
        <p:txBody>
          <a:bodyPr/>
          <a:lstStyle/>
          <a:p>
            <a:fld id="{753740E1-B490-4E8F-BD85-44EC42F1914C}" type="datetime1">
              <a:rPr lang="en-US" smtClean="0"/>
              <a:t>11/16/2023</a:t>
            </a:fld>
            <a:endParaRPr lang="en-US"/>
          </a:p>
        </p:txBody>
      </p:sp>
      <p:sp>
        <p:nvSpPr>
          <p:cNvPr id="10" name="Slide Number Placeholder 9">
            <a:extLst>
              <a:ext uri="{FF2B5EF4-FFF2-40B4-BE49-F238E27FC236}">
                <a16:creationId xmlns:a16="http://schemas.microsoft.com/office/drawing/2014/main" id="{EF7285A5-2675-838B-04CA-83448E524316}"/>
              </a:ext>
            </a:extLst>
          </p:cNvPr>
          <p:cNvSpPr>
            <a:spLocks noGrp="1"/>
          </p:cNvSpPr>
          <p:nvPr>
            <p:ph type="sldNum" sz="quarter" idx="12"/>
          </p:nvPr>
        </p:nvSpPr>
        <p:spPr/>
        <p:txBody>
          <a:bodyPr/>
          <a:lstStyle/>
          <a:p>
            <a:fld id="{FEE1C0A4-24C6-42CB-A789-197E1D59EF89}" type="slidenum">
              <a:rPr lang="en-US" smtClean="0"/>
              <a:t>27</a:t>
            </a:fld>
            <a:endParaRPr lang="en-US"/>
          </a:p>
        </p:txBody>
      </p:sp>
    </p:spTree>
    <p:extLst>
      <p:ext uri="{BB962C8B-B14F-4D97-AF65-F5344CB8AC3E}">
        <p14:creationId xmlns:p14="http://schemas.microsoft.com/office/powerpoint/2010/main" val="39661395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6D579-CFE4-3B83-BCF4-B94F783C4EF0}"/>
              </a:ext>
            </a:extLst>
          </p:cNvPr>
          <p:cNvSpPr>
            <a:spLocks noGrp="1"/>
          </p:cNvSpPr>
          <p:nvPr>
            <p:ph type="title"/>
          </p:nvPr>
        </p:nvSpPr>
        <p:spPr/>
        <p:txBody>
          <a:bodyPr/>
          <a:lstStyle/>
          <a:p>
            <a:r>
              <a:rPr lang="en-US" dirty="0"/>
              <a:t>M2 (Digital Cookie)- Getting Started</a:t>
            </a:r>
          </a:p>
        </p:txBody>
      </p:sp>
      <p:sp>
        <p:nvSpPr>
          <p:cNvPr id="3" name="Content Placeholder 2">
            <a:extLst>
              <a:ext uri="{FF2B5EF4-FFF2-40B4-BE49-F238E27FC236}">
                <a16:creationId xmlns:a16="http://schemas.microsoft.com/office/drawing/2014/main" id="{55E56B90-90A2-4426-91C0-5C60927B1085}"/>
              </a:ext>
            </a:extLst>
          </p:cNvPr>
          <p:cNvSpPr>
            <a:spLocks noGrp="1"/>
          </p:cNvSpPr>
          <p:nvPr>
            <p:ph idx="1"/>
          </p:nvPr>
        </p:nvSpPr>
        <p:spPr>
          <a:xfrm>
            <a:off x="423081" y="2251881"/>
            <a:ext cx="11559653" cy="4606119"/>
          </a:xfrm>
        </p:spPr>
        <p:txBody>
          <a:bodyPr>
            <a:normAutofit fontScale="85000" lnSpcReduction="10000"/>
          </a:bodyPr>
          <a:lstStyle/>
          <a:p>
            <a:r>
              <a:rPr lang="en-US" sz="1900" dirty="0">
                <a:solidFill>
                  <a:srgbClr val="000000"/>
                </a:solidFill>
                <a:latin typeface="Trefoil Sans 2"/>
              </a:rPr>
              <a:t>Prior to the start of the cookie program, Service Unit Managers, Troop Leaders and Troop Cookie Managers will receive an email from the M2 platform inviting them to access the site.</a:t>
            </a:r>
          </a:p>
          <a:p>
            <a:r>
              <a:rPr lang="en-US" sz="1900" dirty="0">
                <a:solidFill>
                  <a:srgbClr val="000000"/>
                </a:solidFill>
                <a:latin typeface="Trefoil Sans 2"/>
              </a:rPr>
              <a:t>Once received, click on the link that says CLICK HERE to create your password. View training video. After the initial set up, volunteers can return to the admin site via www.gsdigitalcookie.com/gsnationscapital and click on the Administration Site button. </a:t>
            </a:r>
          </a:p>
          <a:p>
            <a:r>
              <a:rPr lang="en-US" sz="1900" dirty="0">
                <a:solidFill>
                  <a:srgbClr val="000000"/>
                </a:solidFill>
                <a:latin typeface="Trefoil Sans 2"/>
              </a:rPr>
              <a:t>Use your email address and the password you created to login. If you participated in the online Fall Product Program or Digital Cookie Pilot, use the same login. If you don’t remember your password, click on the login button and then click forgot password</a:t>
            </a:r>
          </a:p>
          <a:p>
            <a:r>
              <a:rPr lang="en-US" sz="1900" dirty="0">
                <a:solidFill>
                  <a:srgbClr val="000000"/>
                </a:solidFill>
                <a:latin typeface="Trefoil Sans 2"/>
              </a:rPr>
              <a:t>Create your Avatar and upload an optional troop video. </a:t>
            </a:r>
          </a:p>
          <a:p>
            <a:r>
              <a:rPr lang="en-US" sz="1900" dirty="0">
                <a:solidFill>
                  <a:srgbClr val="000000"/>
                </a:solidFill>
                <a:latin typeface="Trefoil Sans 2"/>
              </a:rPr>
              <a:t>If the members in your troop sell a total of $1,000 online, the Troop Cookie Manager will earn their personalized avatar patch. Parent emails will be uploaded into the system. Send them an email using the digital cookie site that will include the link and instructions on how to participate in the program.</a:t>
            </a:r>
          </a:p>
          <a:p>
            <a:r>
              <a:rPr lang="en-US" sz="1900" dirty="0">
                <a:solidFill>
                  <a:srgbClr val="000000"/>
                </a:solidFill>
                <a:latin typeface="Trefoil Sans 2"/>
              </a:rPr>
              <a:t>You can also communicate reminders and words of encouragement for the Girl Scouts as the season progresses. One parent email per child. </a:t>
            </a:r>
          </a:p>
          <a:p>
            <a:r>
              <a:rPr lang="en-US" sz="1900" dirty="0">
                <a:solidFill>
                  <a:srgbClr val="000000"/>
                </a:solidFill>
                <a:latin typeface="Trefoil Sans 2"/>
              </a:rPr>
              <a:t>The Troop Dashboard is Campaign Headquarters. This is where you will find the troop's online sales at a glance, send email blasts to parents and view reports. These reports will be helpful for online purchases/girl delivery sales . </a:t>
            </a:r>
          </a:p>
          <a:p>
            <a:r>
              <a:rPr lang="en-US" sz="1900" dirty="0">
                <a:solidFill>
                  <a:srgbClr val="000000"/>
                </a:solidFill>
                <a:latin typeface="Trefoil Sans 2"/>
              </a:rPr>
              <a:t>You can also pull reports from eBudde. Our council does NOT utilize the Digital Cookie app. This is GSUSA's digital platform, and it will not work for our cookie program.</a:t>
            </a:r>
          </a:p>
          <a:p>
            <a:endParaRPr lang="en-US" dirty="0"/>
          </a:p>
        </p:txBody>
      </p:sp>
      <p:sp>
        <p:nvSpPr>
          <p:cNvPr id="4" name="Freeform 5">
            <a:extLst>
              <a:ext uri="{FF2B5EF4-FFF2-40B4-BE49-F238E27FC236}">
                <a16:creationId xmlns:a16="http://schemas.microsoft.com/office/drawing/2014/main" id="{9E76027B-D8FD-CFE9-8995-960824B93E88}"/>
              </a:ext>
            </a:extLst>
          </p:cNvPr>
          <p:cNvSpPr/>
          <p:nvPr/>
        </p:nvSpPr>
        <p:spPr>
          <a:xfrm rot="-463512">
            <a:off x="9292579" y="778381"/>
            <a:ext cx="1247576" cy="1395985"/>
          </a:xfrm>
          <a:custGeom>
            <a:avLst/>
            <a:gdLst/>
            <a:ahLst/>
            <a:cxnLst/>
            <a:rect l="l" t="t" r="r" b="b"/>
            <a:pathLst>
              <a:path w="2901138" h="2901138">
                <a:moveTo>
                  <a:pt x="0" y="0"/>
                </a:moveTo>
                <a:lnTo>
                  <a:pt x="2901138" y="0"/>
                </a:lnTo>
                <a:lnTo>
                  <a:pt x="2901138" y="2901138"/>
                </a:lnTo>
                <a:lnTo>
                  <a:pt x="0" y="2901138"/>
                </a:lnTo>
                <a:lnTo>
                  <a:pt x="0" y="0"/>
                </a:lnTo>
                <a:close/>
              </a:path>
            </a:pathLst>
          </a:custGeom>
          <a:blipFill>
            <a:blip r:embed="rId2"/>
            <a:stretch>
              <a:fillRect/>
            </a:stretch>
          </a:blipFill>
        </p:spPr>
        <p:txBody>
          <a:bodyPr/>
          <a:lstStyle/>
          <a:p>
            <a:endParaRPr lang="en-US" sz="1200"/>
          </a:p>
        </p:txBody>
      </p:sp>
      <p:sp>
        <p:nvSpPr>
          <p:cNvPr id="5" name="Date Placeholder 4">
            <a:extLst>
              <a:ext uri="{FF2B5EF4-FFF2-40B4-BE49-F238E27FC236}">
                <a16:creationId xmlns:a16="http://schemas.microsoft.com/office/drawing/2014/main" id="{8F90B89B-229E-DA66-46F2-C9113A52D655}"/>
              </a:ext>
            </a:extLst>
          </p:cNvPr>
          <p:cNvSpPr>
            <a:spLocks noGrp="1"/>
          </p:cNvSpPr>
          <p:nvPr>
            <p:ph type="dt" sz="half" idx="10"/>
          </p:nvPr>
        </p:nvSpPr>
        <p:spPr/>
        <p:txBody>
          <a:bodyPr/>
          <a:lstStyle/>
          <a:p>
            <a:fld id="{9FAB4502-401B-47B8-8CF2-2AA24B2210FE}" type="datetime1">
              <a:rPr lang="en-US" smtClean="0"/>
              <a:t>11/16/2023</a:t>
            </a:fld>
            <a:endParaRPr lang="en-US"/>
          </a:p>
        </p:txBody>
      </p:sp>
      <p:sp>
        <p:nvSpPr>
          <p:cNvPr id="6" name="Slide Number Placeholder 5">
            <a:extLst>
              <a:ext uri="{FF2B5EF4-FFF2-40B4-BE49-F238E27FC236}">
                <a16:creationId xmlns:a16="http://schemas.microsoft.com/office/drawing/2014/main" id="{1F0854F0-E96E-4D31-4A2A-BA71A02E2519}"/>
              </a:ext>
            </a:extLst>
          </p:cNvPr>
          <p:cNvSpPr>
            <a:spLocks noGrp="1"/>
          </p:cNvSpPr>
          <p:nvPr>
            <p:ph type="sldNum" sz="quarter" idx="12"/>
          </p:nvPr>
        </p:nvSpPr>
        <p:spPr/>
        <p:txBody>
          <a:bodyPr/>
          <a:lstStyle/>
          <a:p>
            <a:fld id="{FEE1C0A4-24C6-42CB-A789-197E1D59EF89}" type="slidenum">
              <a:rPr lang="en-US" smtClean="0"/>
              <a:t>28</a:t>
            </a:fld>
            <a:endParaRPr lang="en-US"/>
          </a:p>
        </p:txBody>
      </p:sp>
    </p:spTree>
    <p:extLst>
      <p:ext uri="{BB962C8B-B14F-4D97-AF65-F5344CB8AC3E}">
        <p14:creationId xmlns:p14="http://schemas.microsoft.com/office/powerpoint/2010/main" val="30459452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69831-4F35-9FB1-9A01-A42840041737}"/>
              </a:ext>
            </a:extLst>
          </p:cNvPr>
          <p:cNvSpPr>
            <a:spLocks noGrp="1"/>
          </p:cNvSpPr>
          <p:nvPr>
            <p:ph type="title"/>
          </p:nvPr>
        </p:nvSpPr>
        <p:spPr/>
        <p:txBody>
          <a:bodyPr/>
          <a:lstStyle/>
          <a:p>
            <a:r>
              <a:rPr lang="en-US" dirty="0"/>
              <a:t>M2 (Digital Cookie)- Transactions</a:t>
            </a:r>
          </a:p>
        </p:txBody>
      </p:sp>
      <p:sp>
        <p:nvSpPr>
          <p:cNvPr id="3" name="Content Placeholder 2">
            <a:extLst>
              <a:ext uri="{FF2B5EF4-FFF2-40B4-BE49-F238E27FC236}">
                <a16:creationId xmlns:a16="http://schemas.microsoft.com/office/drawing/2014/main" id="{99D787CF-2AB6-7B5F-1D6E-7509397CE730}"/>
              </a:ext>
            </a:extLst>
          </p:cNvPr>
          <p:cNvSpPr>
            <a:spLocks noGrp="1"/>
          </p:cNvSpPr>
          <p:nvPr>
            <p:ph idx="1"/>
          </p:nvPr>
        </p:nvSpPr>
        <p:spPr>
          <a:xfrm>
            <a:off x="272955" y="2456597"/>
            <a:ext cx="11764369" cy="4401403"/>
          </a:xfrm>
        </p:spPr>
        <p:txBody>
          <a:bodyPr>
            <a:normAutofit/>
          </a:bodyPr>
          <a:lstStyle/>
          <a:p>
            <a:r>
              <a:rPr lang="en-US" sz="1800" dirty="0">
                <a:solidFill>
                  <a:srgbClr val="000000"/>
                </a:solidFill>
                <a:latin typeface="Trefoil Sans 2"/>
              </a:rPr>
              <a:t>Donated: In eBudde, you will see this inventory as “VT2T” boxes assigned to the troop member and automatically added to the troop without a variety attached to them. The council handles the donation of these boxes and you do not need to supply any inventory or do any eBudde entries for these boxes. </a:t>
            </a:r>
          </a:p>
          <a:p>
            <a:r>
              <a:rPr lang="en-US" sz="1800" dirty="0">
                <a:solidFill>
                  <a:srgbClr val="000000"/>
                </a:solidFill>
                <a:latin typeface="Trefoil Sans 2"/>
              </a:rPr>
              <a:t>Direct Shipped: You will see this inventory as boxes assigned to the troop member and packages added to the troop automatically. You do not need to do any eBudde entry to account for those packages. </a:t>
            </a:r>
          </a:p>
          <a:p>
            <a:r>
              <a:rPr lang="en-US" sz="1800" dirty="0">
                <a:solidFill>
                  <a:srgbClr val="000000"/>
                </a:solidFill>
                <a:latin typeface="Trefoil Sans 2"/>
              </a:rPr>
              <a:t>Girl Delivered: During the Initial Order phase, you will see that there is no inventory as boxes assigned to the troop member, only money. These cookies WILL be INCLUDED in the Initial Order on a dedicated line. This feature reopens on January 15, 2024. After the re-opening, these cookies need to be allocated to troop members in eBudde. </a:t>
            </a:r>
          </a:p>
          <a:p>
            <a:r>
              <a:rPr lang="en-US" sz="1800" dirty="0">
                <a:solidFill>
                  <a:srgbClr val="000000"/>
                </a:solidFill>
                <a:latin typeface="Trefoil Sans 2"/>
              </a:rPr>
              <a:t>Troop Link: During the program, an email will be sent with a link to the Troop Link where customers can order packages from the troop. Only this link can be shared out with the option for Direct Ship or Donation cookies. Any link with the option for Girl Delivered may not be shared out for safety purposes.</a:t>
            </a:r>
          </a:p>
          <a:p>
            <a:endParaRPr lang="en-US" dirty="0"/>
          </a:p>
        </p:txBody>
      </p:sp>
      <p:sp>
        <p:nvSpPr>
          <p:cNvPr id="4" name="Freeform 5">
            <a:extLst>
              <a:ext uri="{FF2B5EF4-FFF2-40B4-BE49-F238E27FC236}">
                <a16:creationId xmlns:a16="http://schemas.microsoft.com/office/drawing/2014/main" id="{7A2D8047-3D96-FB5C-51DD-335AF1EA5F87}"/>
              </a:ext>
            </a:extLst>
          </p:cNvPr>
          <p:cNvSpPr/>
          <p:nvPr/>
        </p:nvSpPr>
        <p:spPr>
          <a:xfrm rot="-463512">
            <a:off x="9119329" y="982639"/>
            <a:ext cx="1247576" cy="1395985"/>
          </a:xfrm>
          <a:custGeom>
            <a:avLst/>
            <a:gdLst/>
            <a:ahLst/>
            <a:cxnLst/>
            <a:rect l="l" t="t" r="r" b="b"/>
            <a:pathLst>
              <a:path w="2901138" h="2901138">
                <a:moveTo>
                  <a:pt x="0" y="0"/>
                </a:moveTo>
                <a:lnTo>
                  <a:pt x="2901138" y="0"/>
                </a:lnTo>
                <a:lnTo>
                  <a:pt x="2901138" y="2901138"/>
                </a:lnTo>
                <a:lnTo>
                  <a:pt x="0" y="2901138"/>
                </a:lnTo>
                <a:lnTo>
                  <a:pt x="0" y="0"/>
                </a:lnTo>
                <a:close/>
              </a:path>
            </a:pathLst>
          </a:custGeom>
          <a:blipFill>
            <a:blip r:embed="rId2"/>
            <a:stretch>
              <a:fillRect/>
            </a:stretch>
          </a:blipFill>
        </p:spPr>
        <p:txBody>
          <a:bodyPr/>
          <a:lstStyle/>
          <a:p>
            <a:endParaRPr lang="en-US" sz="1200"/>
          </a:p>
        </p:txBody>
      </p:sp>
      <p:sp>
        <p:nvSpPr>
          <p:cNvPr id="5" name="Date Placeholder 4">
            <a:extLst>
              <a:ext uri="{FF2B5EF4-FFF2-40B4-BE49-F238E27FC236}">
                <a16:creationId xmlns:a16="http://schemas.microsoft.com/office/drawing/2014/main" id="{7C2DECAA-CA4E-D18A-D7CA-37C7895F6824}"/>
              </a:ext>
            </a:extLst>
          </p:cNvPr>
          <p:cNvSpPr>
            <a:spLocks noGrp="1"/>
          </p:cNvSpPr>
          <p:nvPr>
            <p:ph type="dt" sz="half" idx="10"/>
          </p:nvPr>
        </p:nvSpPr>
        <p:spPr/>
        <p:txBody>
          <a:bodyPr/>
          <a:lstStyle/>
          <a:p>
            <a:fld id="{A76132DC-DE52-4C04-BE44-9BAF780CA9BD}" type="datetime1">
              <a:rPr lang="en-US" smtClean="0"/>
              <a:t>11/16/2023</a:t>
            </a:fld>
            <a:endParaRPr lang="en-US"/>
          </a:p>
        </p:txBody>
      </p:sp>
      <p:sp>
        <p:nvSpPr>
          <p:cNvPr id="6" name="Slide Number Placeholder 5">
            <a:extLst>
              <a:ext uri="{FF2B5EF4-FFF2-40B4-BE49-F238E27FC236}">
                <a16:creationId xmlns:a16="http://schemas.microsoft.com/office/drawing/2014/main" id="{A3D08106-3647-6BBE-AF1C-07726A50CE37}"/>
              </a:ext>
            </a:extLst>
          </p:cNvPr>
          <p:cNvSpPr>
            <a:spLocks noGrp="1"/>
          </p:cNvSpPr>
          <p:nvPr>
            <p:ph type="sldNum" sz="quarter" idx="12"/>
          </p:nvPr>
        </p:nvSpPr>
        <p:spPr/>
        <p:txBody>
          <a:bodyPr/>
          <a:lstStyle/>
          <a:p>
            <a:fld id="{FEE1C0A4-24C6-42CB-A789-197E1D59EF89}" type="slidenum">
              <a:rPr lang="en-US" smtClean="0"/>
              <a:t>29</a:t>
            </a:fld>
            <a:endParaRPr lang="en-US"/>
          </a:p>
        </p:txBody>
      </p:sp>
    </p:spTree>
    <p:extLst>
      <p:ext uri="{BB962C8B-B14F-4D97-AF65-F5344CB8AC3E}">
        <p14:creationId xmlns:p14="http://schemas.microsoft.com/office/powerpoint/2010/main" val="484106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EEBDD-00DF-B4F3-66B6-FBD4810220B9}"/>
              </a:ext>
            </a:extLst>
          </p:cNvPr>
          <p:cNvSpPr>
            <a:spLocks noGrp="1"/>
          </p:cNvSpPr>
          <p:nvPr>
            <p:ph type="title"/>
          </p:nvPr>
        </p:nvSpPr>
        <p:spPr/>
        <p:txBody>
          <a:bodyPr/>
          <a:lstStyle/>
          <a:p>
            <a:r>
              <a:rPr lang="en-US" dirty="0"/>
              <a:t>Who should I know</a:t>
            </a:r>
          </a:p>
        </p:txBody>
      </p:sp>
      <p:sp>
        <p:nvSpPr>
          <p:cNvPr id="3" name="Content Placeholder 2">
            <a:extLst>
              <a:ext uri="{FF2B5EF4-FFF2-40B4-BE49-F238E27FC236}">
                <a16:creationId xmlns:a16="http://schemas.microsoft.com/office/drawing/2014/main" id="{C5A34002-F7B9-E8DD-9B65-42A11EAF82F5}"/>
              </a:ext>
            </a:extLst>
          </p:cNvPr>
          <p:cNvSpPr>
            <a:spLocks noGrp="1"/>
          </p:cNvSpPr>
          <p:nvPr>
            <p:ph idx="1"/>
          </p:nvPr>
        </p:nvSpPr>
        <p:spPr>
          <a:xfrm>
            <a:off x="757172" y="2366000"/>
            <a:ext cx="10677655" cy="4150805"/>
          </a:xfrm>
        </p:spPr>
        <p:txBody>
          <a:bodyPr>
            <a:normAutofit fontScale="70000" lnSpcReduction="20000"/>
          </a:bodyPr>
          <a:lstStyle/>
          <a:p>
            <a:r>
              <a:rPr lang="en-US" sz="3200" dirty="0"/>
              <a:t>Service Unit (SU) Cookie Manager </a:t>
            </a:r>
          </a:p>
          <a:p>
            <a:pPr lvl="1"/>
            <a:r>
              <a:rPr lang="en-US" sz="3000" dirty="0"/>
              <a:t>Nicole McGee</a:t>
            </a:r>
          </a:p>
          <a:p>
            <a:pPr lvl="2"/>
            <a:r>
              <a:rPr lang="en-US" sz="2600" dirty="0"/>
              <a:t>4 years as SU Cookie Manger</a:t>
            </a:r>
          </a:p>
          <a:p>
            <a:pPr lvl="1"/>
            <a:r>
              <a:rPr lang="en-US" sz="2800" dirty="0"/>
              <a:t>Melissa Perez </a:t>
            </a:r>
          </a:p>
          <a:p>
            <a:pPr lvl="2"/>
            <a:r>
              <a:rPr lang="en-US" sz="2600" dirty="0"/>
              <a:t>(Shadowing to take over next year)</a:t>
            </a:r>
          </a:p>
          <a:p>
            <a:pPr lvl="2"/>
            <a:r>
              <a:rPr lang="en-US" sz="2400" dirty="0"/>
              <a:t>2 Years as Troop Cookie Manager</a:t>
            </a:r>
          </a:p>
          <a:p>
            <a:pPr marL="457200" lvl="1" indent="0">
              <a:buNone/>
            </a:pPr>
            <a:endParaRPr lang="en-US" sz="2800" dirty="0"/>
          </a:p>
          <a:p>
            <a:r>
              <a:rPr lang="en-US" sz="3200" dirty="0"/>
              <a:t>Service Unit Booth Coordinator- April Mason</a:t>
            </a:r>
          </a:p>
          <a:p>
            <a:pPr lvl="1"/>
            <a:r>
              <a:rPr lang="en-US" sz="2800" dirty="0"/>
              <a:t>3 years as SU Booth Coordinator Manger</a:t>
            </a:r>
          </a:p>
          <a:p>
            <a:endParaRPr lang="en-US" sz="3200" dirty="0"/>
          </a:p>
          <a:p>
            <a:r>
              <a:rPr lang="en-US" sz="3200" dirty="0"/>
              <a:t>Contact at </a:t>
            </a:r>
            <a:r>
              <a:rPr lang="en-US" sz="3200" b="1" dirty="0">
                <a:solidFill>
                  <a:srgbClr val="00B050"/>
                </a:solidFill>
                <a:sym typeface="Arial"/>
                <a:hlinkClick r:id="rId2">
                  <a:extLst>
                    <a:ext uri="{A12FA001-AC4F-418D-AE19-62706E023703}">
                      <ahyp:hlinkClr xmlns:ahyp="http://schemas.microsoft.com/office/drawing/2018/hyperlinkcolor" val="tx"/>
                    </a:ext>
                  </a:extLst>
                </a:hlinkClick>
              </a:rPr>
              <a:t>SU809cookies@gmail.com</a:t>
            </a:r>
            <a:r>
              <a:rPr lang="en-US" sz="3200" b="1" dirty="0">
                <a:solidFill>
                  <a:srgbClr val="00B050"/>
                </a:solidFill>
                <a:sym typeface="Arial"/>
              </a:rPr>
              <a:t> </a:t>
            </a:r>
          </a:p>
          <a:p>
            <a:endParaRPr lang="en-US" dirty="0"/>
          </a:p>
        </p:txBody>
      </p:sp>
      <p:pic>
        <p:nvPicPr>
          <p:cNvPr id="4" name="Google Shape;106;g290d1532afc_0_16">
            <a:extLst>
              <a:ext uri="{FF2B5EF4-FFF2-40B4-BE49-F238E27FC236}">
                <a16:creationId xmlns:a16="http://schemas.microsoft.com/office/drawing/2014/main" id="{09E751DE-BFED-7784-BEC6-24E2691A25FA}"/>
              </a:ext>
            </a:extLst>
          </p:cNvPr>
          <p:cNvPicPr preferRelativeResize="0"/>
          <p:nvPr/>
        </p:nvPicPr>
        <p:blipFill>
          <a:blip r:embed="rId3">
            <a:alphaModFix/>
          </a:blip>
          <a:stretch>
            <a:fillRect/>
          </a:stretch>
        </p:blipFill>
        <p:spPr>
          <a:xfrm>
            <a:off x="8791871" y="518377"/>
            <a:ext cx="1696725" cy="1617545"/>
          </a:xfrm>
          <a:prstGeom prst="rect">
            <a:avLst/>
          </a:prstGeom>
          <a:noFill/>
          <a:ln>
            <a:noFill/>
          </a:ln>
        </p:spPr>
      </p:pic>
      <p:sp>
        <p:nvSpPr>
          <p:cNvPr id="5" name="Date Placeholder 4">
            <a:extLst>
              <a:ext uri="{FF2B5EF4-FFF2-40B4-BE49-F238E27FC236}">
                <a16:creationId xmlns:a16="http://schemas.microsoft.com/office/drawing/2014/main" id="{29002927-41D7-9181-1983-E96DA48367C3}"/>
              </a:ext>
            </a:extLst>
          </p:cNvPr>
          <p:cNvSpPr>
            <a:spLocks noGrp="1"/>
          </p:cNvSpPr>
          <p:nvPr>
            <p:ph type="dt" sz="half" idx="10"/>
          </p:nvPr>
        </p:nvSpPr>
        <p:spPr/>
        <p:txBody>
          <a:bodyPr/>
          <a:lstStyle/>
          <a:p>
            <a:fld id="{359AE37D-9624-4556-9F37-BEEE9B98AC9D}" type="datetime1">
              <a:rPr lang="en-US" smtClean="0"/>
              <a:t>11/16/2023</a:t>
            </a:fld>
            <a:endParaRPr lang="en-US"/>
          </a:p>
        </p:txBody>
      </p:sp>
      <p:sp>
        <p:nvSpPr>
          <p:cNvPr id="6" name="Slide Number Placeholder 5">
            <a:extLst>
              <a:ext uri="{FF2B5EF4-FFF2-40B4-BE49-F238E27FC236}">
                <a16:creationId xmlns:a16="http://schemas.microsoft.com/office/drawing/2014/main" id="{B5B296D2-7500-C20B-BBC1-1A7229F74E15}"/>
              </a:ext>
            </a:extLst>
          </p:cNvPr>
          <p:cNvSpPr>
            <a:spLocks noGrp="1"/>
          </p:cNvSpPr>
          <p:nvPr>
            <p:ph type="sldNum" sz="quarter" idx="12"/>
          </p:nvPr>
        </p:nvSpPr>
        <p:spPr/>
        <p:txBody>
          <a:bodyPr/>
          <a:lstStyle/>
          <a:p>
            <a:fld id="{FEE1C0A4-24C6-42CB-A789-197E1D59EF89}" type="slidenum">
              <a:rPr lang="en-US" smtClean="0"/>
              <a:t>3</a:t>
            </a:fld>
            <a:endParaRPr lang="en-US"/>
          </a:p>
        </p:txBody>
      </p:sp>
    </p:spTree>
    <p:extLst>
      <p:ext uri="{BB962C8B-B14F-4D97-AF65-F5344CB8AC3E}">
        <p14:creationId xmlns:p14="http://schemas.microsoft.com/office/powerpoint/2010/main" val="39588954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3B41E7A-8DED-1C4C-2486-32DF24230C53}"/>
              </a:ext>
            </a:extLst>
          </p:cNvPr>
          <p:cNvSpPr>
            <a:spLocks noGrp="1"/>
          </p:cNvSpPr>
          <p:nvPr>
            <p:ph type="title"/>
          </p:nvPr>
        </p:nvSpPr>
        <p:spPr/>
        <p:txBody>
          <a:bodyPr/>
          <a:lstStyle/>
          <a:p>
            <a:r>
              <a:rPr lang="en-US" dirty="0"/>
              <a:t>Online girl Delivery Responsibilities</a:t>
            </a:r>
          </a:p>
        </p:txBody>
      </p:sp>
      <p:graphicFrame>
        <p:nvGraphicFramePr>
          <p:cNvPr id="12" name="Table 12">
            <a:extLst>
              <a:ext uri="{FF2B5EF4-FFF2-40B4-BE49-F238E27FC236}">
                <a16:creationId xmlns:a16="http://schemas.microsoft.com/office/drawing/2014/main" id="{AC8A2A16-4724-825E-21F9-7AC90BEDEB35}"/>
              </a:ext>
            </a:extLst>
          </p:cNvPr>
          <p:cNvGraphicFramePr>
            <a:graphicFrameLocks noGrp="1"/>
          </p:cNvGraphicFramePr>
          <p:nvPr>
            <p:ph idx="1"/>
            <p:extLst>
              <p:ext uri="{D42A27DB-BD31-4B8C-83A1-F6EECF244321}">
                <p14:modId xmlns:p14="http://schemas.microsoft.com/office/powerpoint/2010/main" val="3931883689"/>
              </p:ext>
            </p:extLst>
          </p:nvPr>
        </p:nvGraphicFramePr>
        <p:xfrm>
          <a:off x="559557" y="2030154"/>
          <a:ext cx="11268502" cy="4603946"/>
        </p:xfrm>
        <a:graphic>
          <a:graphicData uri="http://schemas.openxmlformats.org/drawingml/2006/table">
            <a:tbl>
              <a:tblPr firstRow="1" bandRow="1">
                <a:tableStyleId>{5C22544A-7EE6-4342-B048-85BDC9FD1C3A}</a:tableStyleId>
              </a:tblPr>
              <a:tblGrid>
                <a:gridCol w="5634251">
                  <a:extLst>
                    <a:ext uri="{9D8B030D-6E8A-4147-A177-3AD203B41FA5}">
                      <a16:colId xmlns:a16="http://schemas.microsoft.com/office/drawing/2014/main" val="1657630098"/>
                    </a:ext>
                  </a:extLst>
                </a:gridCol>
                <a:gridCol w="5634251">
                  <a:extLst>
                    <a:ext uri="{9D8B030D-6E8A-4147-A177-3AD203B41FA5}">
                      <a16:colId xmlns:a16="http://schemas.microsoft.com/office/drawing/2014/main" val="1618027081"/>
                    </a:ext>
                  </a:extLst>
                </a:gridCol>
              </a:tblGrid>
              <a:tr h="369187">
                <a:tc>
                  <a:txBody>
                    <a:bodyPr/>
                    <a:lstStyle/>
                    <a:p>
                      <a:pPr algn="ctr"/>
                      <a:r>
                        <a:rPr lang="en-US" sz="1800" dirty="0"/>
                        <a:t>Family</a:t>
                      </a:r>
                    </a:p>
                  </a:txBody>
                  <a:tcPr/>
                </a:tc>
                <a:tc>
                  <a:txBody>
                    <a:bodyPr/>
                    <a:lstStyle/>
                    <a:p>
                      <a:pPr algn="ctr"/>
                      <a:r>
                        <a:rPr lang="en-US" sz="1800" dirty="0"/>
                        <a:t>Volunteer (TCM)</a:t>
                      </a:r>
                    </a:p>
                  </a:txBody>
                  <a:tcPr/>
                </a:tc>
                <a:extLst>
                  <a:ext uri="{0D108BD9-81ED-4DB2-BD59-A6C34878D82A}">
                    <a16:rowId xmlns:a16="http://schemas.microsoft.com/office/drawing/2014/main" val="2683386801"/>
                  </a:ext>
                </a:extLst>
              </a:tr>
              <a:tr h="52740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Trefoil Sans 2"/>
                        </a:rPr>
                        <a:t>The youth member/caretaker should contact the customer via email or phone and thank them for their order.</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Trefoil Sans 2"/>
                        </a:rPr>
                        <a:t>The TCM needs to tell the troop families that Online Girl Delivery is open once again.</a:t>
                      </a:r>
                      <a:endParaRPr lang="en-US" sz="900" dirty="0"/>
                    </a:p>
                  </a:txBody>
                  <a:tcPr/>
                </a:tc>
                <a:extLst>
                  <a:ext uri="{0D108BD9-81ED-4DB2-BD59-A6C34878D82A}">
                    <a16:rowId xmlns:a16="http://schemas.microsoft.com/office/drawing/2014/main" val="1306279216"/>
                  </a:ext>
                </a:extLst>
              </a:tr>
              <a:tr h="86399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Trefoil Sans 2"/>
                        </a:rPr>
                        <a:t>They should communicate to the customer when they think they will acquire the cookies.</a:t>
                      </a:r>
                    </a:p>
                    <a:p>
                      <a:endParaRPr lang="en-US" sz="1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Trefoil Sans 2"/>
                        </a:rPr>
                        <a:t>The TCM needs to figure out a schedule on when they are going to pull the report, I’m going to tell you about soon, and when they are going to go to the cupboards if they don’t have enough cookies to fulfill the order.</a:t>
                      </a:r>
                    </a:p>
                  </a:txBody>
                  <a:tcPr/>
                </a:tc>
                <a:extLst>
                  <a:ext uri="{0D108BD9-81ED-4DB2-BD59-A6C34878D82A}">
                    <a16:rowId xmlns:a16="http://schemas.microsoft.com/office/drawing/2014/main" val="3066322246"/>
                  </a:ext>
                </a:extLst>
              </a:tr>
              <a:tr h="6856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Trefoil Sans 2"/>
                        </a:rPr>
                        <a:t>They should work with the customer about when and how to deliver the cookies.</a:t>
                      </a:r>
                    </a:p>
                    <a:p>
                      <a:endParaRPr lang="en-US" sz="1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Trefoil Sans 2"/>
                        </a:rPr>
                        <a:t>The TCM will need to talk to the troop families about the schedule. That way everyone knows when a cupboard run is happening and when they can get their cookies from you.</a:t>
                      </a:r>
                    </a:p>
                  </a:txBody>
                  <a:tcPr/>
                </a:tc>
                <a:extLst>
                  <a:ext uri="{0D108BD9-81ED-4DB2-BD59-A6C34878D82A}">
                    <a16:rowId xmlns:a16="http://schemas.microsoft.com/office/drawing/2014/main" val="491265777"/>
                  </a:ext>
                </a:extLst>
              </a:tr>
              <a:tr h="66889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Trefoil Sans 2"/>
                        </a:rPr>
                        <a:t>The youth member/caretaker should contact their TCM about this new sale.</a:t>
                      </a:r>
                    </a:p>
                    <a:p>
                      <a:endParaRPr lang="en-US" sz="1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Trefoil Sans 2"/>
                        </a:rPr>
                        <a:t>The TCM will need to keep of record of what cookies the girls are picking up. I suggest the family transaction excel sheet.</a:t>
                      </a:r>
                    </a:p>
                  </a:txBody>
                  <a:tcPr/>
                </a:tc>
                <a:extLst>
                  <a:ext uri="{0D108BD9-81ED-4DB2-BD59-A6C34878D82A}">
                    <a16:rowId xmlns:a16="http://schemas.microsoft.com/office/drawing/2014/main" val="1306805242"/>
                  </a:ext>
                </a:extLst>
              </a:tr>
              <a:tr h="86399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Trefoil Sans 2"/>
                        </a:rPr>
                        <a:t>Figure out the cupboard run schedule and pick up cookies from TCM to deliver to customer</a:t>
                      </a:r>
                    </a:p>
                    <a:p>
                      <a:endParaRPr lang="en-US" sz="1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Trefoil Sans 2"/>
                        </a:rPr>
                        <a:t>Run DOC Order by Girl report to check for new orders regularly (on schedule) - caregivers should notify TCM of new orders but they don’t always </a:t>
                      </a:r>
                    </a:p>
                    <a:p>
                      <a:endParaRPr lang="en-US" sz="1400" dirty="0"/>
                    </a:p>
                  </a:txBody>
                  <a:tcPr/>
                </a:tc>
                <a:extLst>
                  <a:ext uri="{0D108BD9-81ED-4DB2-BD59-A6C34878D82A}">
                    <a16:rowId xmlns:a16="http://schemas.microsoft.com/office/drawing/2014/main" val="2273892912"/>
                  </a:ext>
                </a:extLst>
              </a:tr>
              <a:tr h="43543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Trefoil Sans 2"/>
                        </a:rPr>
                        <a:t>Keep record of which orders were delivered and when</a:t>
                      </a:r>
                    </a:p>
                  </a:txBody>
                  <a:tcPr/>
                </a:tc>
                <a:tc>
                  <a:txBody>
                    <a:bodyPr/>
                    <a:lstStyle/>
                    <a:p>
                      <a:endParaRPr lang="en-US" sz="1400" dirty="0"/>
                    </a:p>
                  </a:txBody>
                  <a:tcPr/>
                </a:tc>
                <a:extLst>
                  <a:ext uri="{0D108BD9-81ED-4DB2-BD59-A6C34878D82A}">
                    <a16:rowId xmlns:a16="http://schemas.microsoft.com/office/drawing/2014/main" val="721588010"/>
                  </a:ext>
                </a:extLst>
              </a:tr>
            </a:tbl>
          </a:graphicData>
        </a:graphic>
      </p:graphicFrame>
      <p:pic>
        <p:nvPicPr>
          <p:cNvPr id="15" name="Google Shape;117;g2986e68aea0_0_8">
            <a:extLst>
              <a:ext uri="{FF2B5EF4-FFF2-40B4-BE49-F238E27FC236}">
                <a16:creationId xmlns:a16="http://schemas.microsoft.com/office/drawing/2014/main" id="{E21BB8B2-30EB-600E-9835-97488ABFF284}"/>
              </a:ext>
            </a:extLst>
          </p:cNvPr>
          <p:cNvPicPr preferRelativeResize="0"/>
          <p:nvPr/>
        </p:nvPicPr>
        <p:blipFill>
          <a:blip r:embed="rId2">
            <a:alphaModFix/>
          </a:blip>
          <a:stretch>
            <a:fillRect/>
          </a:stretch>
        </p:blipFill>
        <p:spPr>
          <a:xfrm rot="20311158">
            <a:off x="9002051" y="657779"/>
            <a:ext cx="1595578" cy="1372375"/>
          </a:xfrm>
          <a:prstGeom prst="rect">
            <a:avLst/>
          </a:prstGeom>
          <a:noFill/>
          <a:ln>
            <a:noFill/>
          </a:ln>
        </p:spPr>
      </p:pic>
      <p:sp>
        <p:nvSpPr>
          <p:cNvPr id="16" name="Date Placeholder 15">
            <a:extLst>
              <a:ext uri="{FF2B5EF4-FFF2-40B4-BE49-F238E27FC236}">
                <a16:creationId xmlns:a16="http://schemas.microsoft.com/office/drawing/2014/main" id="{0004EBA7-3025-C8BC-1E16-C7D8611A3F26}"/>
              </a:ext>
            </a:extLst>
          </p:cNvPr>
          <p:cNvSpPr>
            <a:spLocks noGrp="1"/>
          </p:cNvSpPr>
          <p:nvPr>
            <p:ph type="dt" sz="half" idx="10"/>
          </p:nvPr>
        </p:nvSpPr>
        <p:spPr/>
        <p:txBody>
          <a:bodyPr/>
          <a:lstStyle/>
          <a:p>
            <a:fld id="{ABCAE687-542F-46A2-8CDD-973B56B2BD04}" type="datetime1">
              <a:rPr lang="en-US" smtClean="0"/>
              <a:t>11/16/2023</a:t>
            </a:fld>
            <a:endParaRPr lang="en-US"/>
          </a:p>
        </p:txBody>
      </p:sp>
      <p:sp>
        <p:nvSpPr>
          <p:cNvPr id="17" name="Slide Number Placeholder 16">
            <a:extLst>
              <a:ext uri="{FF2B5EF4-FFF2-40B4-BE49-F238E27FC236}">
                <a16:creationId xmlns:a16="http://schemas.microsoft.com/office/drawing/2014/main" id="{99264284-8CDC-46DD-F6A3-39F4F91E03C2}"/>
              </a:ext>
            </a:extLst>
          </p:cNvPr>
          <p:cNvSpPr>
            <a:spLocks noGrp="1"/>
          </p:cNvSpPr>
          <p:nvPr>
            <p:ph type="sldNum" sz="quarter" idx="12"/>
          </p:nvPr>
        </p:nvSpPr>
        <p:spPr/>
        <p:txBody>
          <a:bodyPr/>
          <a:lstStyle/>
          <a:p>
            <a:fld id="{FEE1C0A4-24C6-42CB-A789-197E1D59EF89}" type="slidenum">
              <a:rPr lang="en-US" smtClean="0"/>
              <a:t>30</a:t>
            </a:fld>
            <a:endParaRPr lang="en-US"/>
          </a:p>
        </p:txBody>
      </p:sp>
    </p:spTree>
    <p:extLst>
      <p:ext uri="{BB962C8B-B14F-4D97-AF65-F5344CB8AC3E}">
        <p14:creationId xmlns:p14="http://schemas.microsoft.com/office/powerpoint/2010/main" val="3458932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C841FB3-F118-DE80-AD70-01F5BF3858B3}"/>
              </a:ext>
            </a:extLst>
          </p:cNvPr>
          <p:cNvSpPr>
            <a:spLocks noGrp="1"/>
          </p:cNvSpPr>
          <p:nvPr>
            <p:ph type="title"/>
          </p:nvPr>
        </p:nvSpPr>
        <p:spPr/>
        <p:txBody>
          <a:bodyPr/>
          <a:lstStyle/>
          <a:p>
            <a:r>
              <a:rPr lang="en-US" dirty="0"/>
              <a:t>Inventory…inventory…inventory</a:t>
            </a:r>
          </a:p>
        </p:txBody>
      </p:sp>
      <p:sp>
        <p:nvSpPr>
          <p:cNvPr id="4" name="Date Placeholder 3">
            <a:extLst>
              <a:ext uri="{FF2B5EF4-FFF2-40B4-BE49-F238E27FC236}">
                <a16:creationId xmlns:a16="http://schemas.microsoft.com/office/drawing/2014/main" id="{5790E823-F4B6-AEAE-29BD-663EB2315026}"/>
              </a:ext>
            </a:extLst>
          </p:cNvPr>
          <p:cNvSpPr>
            <a:spLocks noGrp="1"/>
          </p:cNvSpPr>
          <p:nvPr>
            <p:ph type="dt" sz="half" idx="10"/>
          </p:nvPr>
        </p:nvSpPr>
        <p:spPr/>
        <p:txBody>
          <a:bodyPr/>
          <a:lstStyle/>
          <a:p>
            <a:fld id="{B0938CA4-1EA4-4FD1-BFB0-14FCCFA24D19}" type="datetime1">
              <a:rPr lang="en-US" smtClean="0"/>
              <a:t>11/16/2023</a:t>
            </a:fld>
            <a:endParaRPr lang="en-US"/>
          </a:p>
        </p:txBody>
      </p:sp>
      <p:sp>
        <p:nvSpPr>
          <p:cNvPr id="5" name="Slide Number Placeholder 4">
            <a:extLst>
              <a:ext uri="{FF2B5EF4-FFF2-40B4-BE49-F238E27FC236}">
                <a16:creationId xmlns:a16="http://schemas.microsoft.com/office/drawing/2014/main" id="{912546FD-3D84-85AB-DE3E-1B97AAB5C87D}"/>
              </a:ext>
            </a:extLst>
          </p:cNvPr>
          <p:cNvSpPr>
            <a:spLocks noGrp="1"/>
          </p:cNvSpPr>
          <p:nvPr>
            <p:ph type="sldNum" sz="quarter" idx="12"/>
          </p:nvPr>
        </p:nvSpPr>
        <p:spPr/>
        <p:txBody>
          <a:bodyPr/>
          <a:lstStyle/>
          <a:p>
            <a:fld id="{FEE1C0A4-24C6-42CB-A789-197E1D59EF89}" type="slidenum">
              <a:rPr lang="en-US" smtClean="0"/>
              <a:t>31</a:t>
            </a:fld>
            <a:endParaRPr lang="en-US"/>
          </a:p>
        </p:txBody>
      </p:sp>
    </p:spTree>
    <p:extLst>
      <p:ext uri="{BB962C8B-B14F-4D97-AF65-F5344CB8AC3E}">
        <p14:creationId xmlns:p14="http://schemas.microsoft.com/office/powerpoint/2010/main" val="23718279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3CD5BD2-A575-9F28-9D57-0DF9D990FCE3}"/>
              </a:ext>
            </a:extLst>
          </p:cNvPr>
          <p:cNvSpPr>
            <a:spLocks noGrp="1"/>
          </p:cNvSpPr>
          <p:nvPr>
            <p:ph type="title"/>
          </p:nvPr>
        </p:nvSpPr>
        <p:spPr/>
        <p:txBody>
          <a:bodyPr/>
          <a:lstStyle/>
          <a:p>
            <a:r>
              <a:rPr lang="en-US" dirty="0"/>
              <a:t>Initial Order </a:t>
            </a:r>
          </a:p>
        </p:txBody>
      </p:sp>
      <p:sp>
        <p:nvSpPr>
          <p:cNvPr id="7" name="Content Placeholder 6">
            <a:extLst>
              <a:ext uri="{FF2B5EF4-FFF2-40B4-BE49-F238E27FC236}">
                <a16:creationId xmlns:a16="http://schemas.microsoft.com/office/drawing/2014/main" id="{E8CA0CCD-4481-5FE9-44B4-C0EA9B6F7E2D}"/>
              </a:ext>
            </a:extLst>
          </p:cNvPr>
          <p:cNvSpPr>
            <a:spLocks noGrp="1"/>
          </p:cNvSpPr>
          <p:nvPr>
            <p:ph idx="1"/>
          </p:nvPr>
        </p:nvSpPr>
        <p:spPr>
          <a:xfrm>
            <a:off x="191070" y="2251881"/>
            <a:ext cx="11764370" cy="4444756"/>
          </a:xfrm>
        </p:spPr>
        <p:txBody>
          <a:bodyPr>
            <a:normAutofit fontScale="92500" lnSpcReduction="20000"/>
          </a:bodyPr>
          <a:lstStyle/>
          <a:p>
            <a:pPr>
              <a:lnSpc>
                <a:spcPct val="120000"/>
              </a:lnSpc>
            </a:pPr>
            <a:r>
              <a:rPr lang="en-US" sz="1800" dirty="0">
                <a:solidFill>
                  <a:srgbClr val="000000"/>
                </a:solidFill>
                <a:latin typeface="+mj-lt"/>
              </a:rPr>
              <a:t>Placing the IO</a:t>
            </a:r>
          </a:p>
          <a:p>
            <a:pPr lvl="1">
              <a:lnSpc>
                <a:spcPct val="120000"/>
              </a:lnSpc>
            </a:pPr>
            <a:r>
              <a:rPr lang="en-US" dirty="0">
                <a:solidFill>
                  <a:srgbClr val="000000"/>
                </a:solidFill>
              </a:rPr>
              <a:t>All names listed on the Girl Tab will show on the Initial Order tab. Individual level ordering is done in packages, but your troop Initial Order will be rounded up to even cases on the “Cases to Order” line.</a:t>
            </a:r>
          </a:p>
          <a:p>
            <a:pPr lvl="1">
              <a:lnSpc>
                <a:spcPct val="120000"/>
              </a:lnSpc>
            </a:pPr>
            <a:r>
              <a:rPr lang="en-US" dirty="0">
                <a:solidFill>
                  <a:srgbClr val="000000"/>
                </a:solidFill>
              </a:rPr>
              <a:t>Click on the Initial Order tab.</a:t>
            </a:r>
          </a:p>
          <a:p>
            <a:pPr lvl="1">
              <a:lnSpc>
                <a:spcPct val="120000"/>
              </a:lnSpc>
            </a:pPr>
            <a:r>
              <a:rPr lang="en-US" dirty="0">
                <a:solidFill>
                  <a:srgbClr val="000000"/>
                </a:solidFill>
              </a:rPr>
              <a:t>Click on a name in the list. The line will highlight. Enter the quantities needed for the troop member in the boxes at the bottom of the page. NOTE: These totals will include the Gift of Caring numbers, but the troop totals at the bottom of the page will not, as the virtual Gift of Caring column is not part of the physical order.</a:t>
            </a:r>
          </a:p>
          <a:p>
            <a:pPr lvl="1">
              <a:lnSpc>
                <a:spcPct val="120000"/>
              </a:lnSpc>
            </a:pPr>
            <a:r>
              <a:rPr lang="en-US" dirty="0">
                <a:solidFill>
                  <a:srgbClr val="000000"/>
                </a:solidFill>
              </a:rPr>
              <a:t>Verify the individual's total and click “Ok” or press enter.</a:t>
            </a:r>
          </a:p>
          <a:p>
            <a:pPr lvl="1">
              <a:lnSpc>
                <a:spcPct val="120000"/>
              </a:lnSpc>
            </a:pPr>
            <a:r>
              <a:rPr lang="en-US" dirty="0">
                <a:solidFill>
                  <a:srgbClr val="000000"/>
                </a:solidFill>
              </a:rPr>
              <a:t>Click on the next name to continue entering orders.</a:t>
            </a:r>
          </a:p>
          <a:p>
            <a:r>
              <a:rPr lang="en-US" sz="1800" dirty="0">
                <a:solidFill>
                  <a:srgbClr val="000000"/>
                </a:solidFill>
                <a:latin typeface="+mj-lt"/>
              </a:rPr>
              <a:t>IO Submission</a:t>
            </a:r>
          </a:p>
          <a:p>
            <a:pPr lvl="1"/>
            <a:r>
              <a:rPr lang="en-US" sz="1600" dirty="0">
                <a:solidFill>
                  <a:srgbClr val="000000"/>
                </a:solidFill>
              </a:rPr>
              <a:t>You will need to submit the Initial Cookie Order that you entered and saved previously. Make sure to use the “Submit Order” button when you are confident your order is correct and complete. </a:t>
            </a:r>
          </a:p>
          <a:p>
            <a:pPr lvl="1"/>
            <a:r>
              <a:rPr lang="en-US" sz="1600" dirty="0">
                <a:solidFill>
                  <a:srgbClr val="000000"/>
                </a:solidFill>
              </a:rPr>
              <a:t>You can only submit your order once, so be sure it is correct before hitting the submit button. If you have changes after submission, contact your Service Unit Cookie Manager immediately.</a:t>
            </a:r>
          </a:p>
        </p:txBody>
      </p:sp>
      <p:sp>
        <p:nvSpPr>
          <p:cNvPr id="4" name="Date Placeholder 3">
            <a:extLst>
              <a:ext uri="{FF2B5EF4-FFF2-40B4-BE49-F238E27FC236}">
                <a16:creationId xmlns:a16="http://schemas.microsoft.com/office/drawing/2014/main" id="{257CA81C-5564-F94E-DBCF-F1B37DF0A5DB}"/>
              </a:ext>
            </a:extLst>
          </p:cNvPr>
          <p:cNvSpPr>
            <a:spLocks noGrp="1"/>
          </p:cNvSpPr>
          <p:nvPr>
            <p:ph type="dt" sz="half" idx="10"/>
          </p:nvPr>
        </p:nvSpPr>
        <p:spPr/>
        <p:txBody>
          <a:bodyPr/>
          <a:lstStyle/>
          <a:p>
            <a:fld id="{D980FA1F-3870-4ABC-BFFB-DFD53010A02B}" type="datetime1">
              <a:rPr lang="en-US" smtClean="0"/>
              <a:t>11/16/2023</a:t>
            </a:fld>
            <a:endParaRPr lang="en-US"/>
          </a:p>
        </p:txBody>
      </p:sp>
      <p:sp>
        <p:nvSpPr>
          <p:cNvPr id="5" name="Slide Number Placeholder 4">
            <a:extLst>
              <a:ext uri="{FF2B5EF4-FFF2-40B4-BE49-F238E27FC236}">
                <a16:creationId xmlns:a16="http://schemas.microsoft.com/office/drawing/2014/main" id="{B881FB46-1AE2-FE88-5D63-D92B687318FA}"/>
              </a:ext>
            </a:extLst>
          </p:cNvPr>
          <p:cNvSpPr>
            <a:spLocks noGrp="1"/>
          </p:cNvSpPr>
          <p:nvPr>
            <p:ph type="sldNum" sz="quarter" idx="12"/>
          </p:nvPr>
        </p:nvSpPr>
        <p:spPr/>
        <p:txBody>
          <a:bodyPr/>
          <a:lstStyle/>
          <a:p>
            <a:fld id="{FEE1C0A4-24C6-42CB-A789-197E1D59EF89}" type="slidenum">
              <a:rPr lang="en-US" smtClean="0"/>
              <a:t>32</a:t>
            </a:fld>
            <a:endParaRPr lang="en-US"/>
          </a:p>
        </p:txBody>
      </p:sp>
    </p:spTree>
    <p:extLst>
      <p:ext uri="{BB962C8B-B14F-4D97-AF65-F5344CB8AC3E}">
        <p14:creationId xmlns:p14="http://schemas.microsoft.com/office/powerpoint/2010/main" val="15782065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62570-0E3A-6683-B935-FF61E4373ADB}"/>
              </a:ext>
            </a:extLst>
          </p:cNvPr>
          <p:cNvSpPr>
            <a:spLocks noGrp="1"/>
          </p:cNvSpPr>
          <p:nvPr>
            <p:ph type="title"/>
          </p:nvPr>
        </p:nvSpPr>
        <p:spPr/>
        <p:txBody>
          <a:bodyPr/>
          <a:lstStyle/>
          <a:p>
            <a:r>
              <a:rPr lang="en-US" dirty="0"/>
              <a:t>IO for Cookie Booths</a:t>
            </a:r>
          </a:p>
        </p:txBody>
      </p:sp>
      <p:sp>
        <p:nvSpPr>
          <p:cNvPr id="3" name="Content Placeholder 2">
            <a:extLst>
              <a:ext uri="{FF2B5EF4-FFF2-40B4-BE49-F238E27FC236}">
                <a16:creationId xmlns:a16="http://schemas.microsoft.com/office/drawing/2014/main" id="{E6937F20-A0C7-F65B-C17C-C9183D4385FC}"/>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D9687188-6E02-D36C-CCFE-94C88364F147}"/>
              </a:ext>
            </a:extLst>
          </p:cNvPr>
          <p:cNvSpPr>
            <a:spLocks noGrp="1"/>
          </p:cNvSpPr>
          <p:nvPr>
            <p:ph type="dt" sz="half" idx="10"/>
          </p:nvPr>
        </p:nvSpPr>
        <p:spPr/>
        <p:txBody>
          <a:bodyPr/>
          <a:lstStyle/>
          <a:p>
            <a:fld id="{CFC1F1E9-FBD6-44A0-B00A-AA50F47C3ABC}" type="datetime1">
              <a:rPr lang="en-US" smtClean="0"/>
              <a:t>11/16/2023</a:t>
            </a:fld>
            <a:endParaRPr lang="en-US"/>
          </a:p>
        </p:txBody>
      </p:sp>
      <p:sp>
        <p:nvSpPr>
          <p:cNvPr id="5" name="Slide Number Placeholder 4">
            <a:extLst>
              <a:ext uri="{FF2B5EF4-FFF2-40B4-BE49-F238E27FC236}">
                <a16:creationId xmlns:a16="http://schemas.microsoft.com/office/drawing/2014/main" id="{6CF0FB66-CE5D-9D45-929A-F84B3FF46C5C}"/>
              </a:ext>
            </a:extLst>
          </p:cNvPr>
          <p:cNvSpPr>
            <a:spLocks noGrp="1"/>
          </p:cNvSpPr>
          <p:nvPr>
            <p:ph type="sldNum" sz="quarter" idx="12"/>
          </p:nvPr>
        </p:nvSpPr>
        <p:spPr/>
        <p:txBody>
          <a:bodyPr/>
          <a:lstStyle/>
          <a:p>
            <a:fld id="{FEE1C0A4-24C6-42CB-A789-197E1D59EF89}" type="slidenum">
              <a:rPr lang="en-US" smtClean="0"/>
              <a:t>33</a:t>
            </a:fld>
            <a:endParaRPr lang="en-US"/>
          </a:p>
        </p:txBody>
      </p:sp>
    </p:spTree>
    <p:extLst>
      <p:ext uri="{BB962C8B-B14F-4D97-AF65-F5344CB8AC3E}">
        <p14:creationId xmlns:p14="http://schemas.microsoft.com/office/powerpoint/2010/main" val="17555289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3CD5BD2-A575-9F28-9D57-0DF9D990FCE3}"/>
              </a:ext>
            </a:extLst>
          </p:cNvPr>
          <p:cNvSpPr>
            <a:spLocks noGrp="1"/>
          </p:cNvSpPr>
          <p:nvPr>
            <p:ph type="title"/>
          </p:nvPr>
        </p:nvSpPr>
        <p:spPr/>
        <p:txBody>
          <a:bodyPr/>
          <a:lstStyle/>
          <a:p>
            <a:r>
              <a:rPr lang="en-US" dirty="0"/>
              <a:t>Delivery </a:t>
            </a:r>
          </a:p>
        </p:txBody>
      </p:sp>
      <p:sp>
        <p:nvSpPr>
          <p:cNvPr id="7" name="Content Placeholder 6">
            <a:extLst>
              <a:ext uri="{FF2B5EF4-FFF2-40B4-BE49-F238E27FC236}">
                <a16:creationId xmlns:a16="http://schemas.microsoft.com/office/drawing/2014/main" id="{E8CA0CCD-4481-5FE9-44B4-C0EA9B6F7E2D}"/>
              </a:ext>
            </a:extLst>
          </p:cNvPr>
          <p:cNvSpPr>
            <a:spLocks noGrp="1"/>
          </p:cNvSpPr>
          <p:nvPr>
            <p:ph idx="1"/>
          </p:nvPr>
        </p:nvSpPr>
        <p:spPr>
          <a:xfrm>
            <a:off x="191070" y="2251881"/>
            <a:ext cx="11764370" cy="4444756"/>
          </a:xfrm>
        </p:spPr>
        <p:txBody>
          <a:bodyPr>
            <a:normAutofit/>
          </a:bodyPr>
          <a:lstStyle/>
          <a:p>
            <a:pPr>
              <a:lnSpc>
                <a:spcPct val="120000"/>
              </a:lnSpc>
            </a:pPr>
            <a:r>
              <a:rPr lang="en-US" dirty="0">
                <a:solidFill>
                  <a:srgbClr val="000000"/>
                </a:solidFill>
                <a:latin typeface="+mj-lt"/>
              </a:rPr>
              <a:t>Planning your Delivery</a:t>
            </a:r>
          </a:p>
          <a:p>
            <a:pPr lvl="1">
              <a:lnSpc>
                <a:spcPct val="120000"/>
              </a:lnSpc>
            </a:pPr>
            <a:r>
              <a:rPr lang="en-US" sz="1400" dirty="0">
                <a:solidFill>
                  <a:srgbClr val="000000"/>
                </a:solidFill>
              </a:rPr>
              <a:t>Be aware that troops are responsible for counting and verifying the total number of cases received. When in doubt, recount! The Delivery tab allows you to reserve a time slot and view your delivery information. </a:t>
            </a:r>
          </a:p>
          <a:p>
            <a:pPr lvl="1">
              <a:lnSpc>
                <a:spcPct val="120000"/>
              </a:lnSpc>
            </a:pPr>
            <a:r>
              <a:rPr lang="en-US" sz="1400" dirty="0">
                <a:solidFill>
                  <a:srgbClr val="000000"/>
                </a:solidFill>
              </a:rPr>
              <a:t>Reserve your preferred pick-up time after submitting the Initial Order and Initial Reward Order. Answer questions regarding delivery. Select your desired time slot by clicking in the box to the right of time.</a:t>
            </a:r>
          </a:p>
          <a:p>
            <a:pPr lvl="1">
              <a:lnSpc>
                <a:spcPct val="120000"/>
              </a:lnSpc>
            </a:pPr>
            <a:r>
              <a:rPr lang="en-US" sz="1400" dirty="0">
                <a:solidFill>
                  <a:srgbClr val="000000"/>
                </a:solidFill>
              </a:rPr>
              <a:t>Click “Submit My info” They system will confirm your submission</a:t>
            </a:r>
          </a:p>
          <a:p>
            <a:r>
              <a:rPr lang="en-US" dirty="0">
                <a:solidFill>
                  <a:srgbClr val="000000"/>
                </a:solidFill>
              </a:rPr>
              <a:t>Prepare for delivery</a:t>
            </a:r>
          </a:p>
          <a:p>
            <a:pPr lvl="1"/>
            <a:r>
              <a:rPr lang="en-US" sz="1400" dirty="0">
                <a:solidFill>
                  <a:srgbClr val="000000"/>
                </a:solidFill>
              </a:rPr>
              <a:t>Choose the right Car based on the cases ordered</a:t>
            </a:r>
          </a:p>
          <a:p>
            <a:pPr lvl="1"/>
            <a:r>
              <a:rPr lang="en-US" sz="1400" dirty="0">
                <a:solidFill>
                  <a:srgbClr val="000000"/>
                </a:solidFill>
              </a:rPr>
              <a:t>Recruit volunteer to help </a:t>
            </a:r>
          </a:p>
          <a:p>
            <a:pPr lvl="1"/>
            <a:r>
              <a:rPr lang="en-US" sz="1400" dirty="0">
                <a:solidFill>
                  <a:srgbClr val="000000"/>
                </a:solidFill>
              </a:rPr>
              <a:t>Leave small children at home </a:t>
            </a:r>
          </a:p>
          <a:p>
            <a:pPr lvl="1"/>
            <a:r>
              <a:rPr lang="en-US" sz="1400" dirty="0">
                <a:solidFill>
                  <a:srgbClr val="000000"/>
                </a:solidFill>
              </a:rPr>
              <a:t>Have a plan and schedule for people to come pick up their cookies</a:t>
            </a:r>
          </a:p>
          <a:p>
            <a:r>
              <a:rPr lang="en-US" sz="2800" dirty="0">
                <a:solidFill>
                  <a:srgbClr val="000000"/>
                </a:solidFill>
              </a:rPr>
              <a:t>Communicate, Communicate, Communicate</a:t>
            </a:r>
          </a:p>
        </p:txBody>
      </p:sp>
      <p:sp>
        <p:nvSpPr>
          <p:cNvPr id="4" name="Date Placeholder 3">
            <a:extLst>
              <a:ext uri="{FF2B5EF4-FFF2-40B4-BE49-F238E27FC236}">
                <a16:creationId xmlns:a16="http://schemas.microsoft.com/office/drawing/2014/main" id="{257CA81C-5564-F94E-DBCF-F1B37DF0A5DB}"/>
              </a:ext>
            </a:extLst>
          </p:cNvPr>
          <p:cNvSpPr>
            <a:spLocks noGrp="1"/>
          </p:cNvSpPr>
          <p:nvPr>
            <p:ph type="dt" sz="half" idx="10"/>
          </p:nvPr>
        </p:nvSpPr>
        <p:spPr/>
        <p:txBody>
          <a:bodyPr/>
          <a:lstStyle/>
          <a:p>
            <a:fld id="{D980FA1F-3870-4ABC-BFFB-DFD53010A02B}" type="datetime1">
              <a:rPr lang="en-US" smtClean="0"/>
              <a:t>11/16/2023</a:t>
            </a:fld>
            <a:endParaRPr lang="en-US"/>
          </a:p>
        </p:txBody>
      </p:sp>
      <p:sp>
        <p:nvSpPr>
          <p:cNvPr id="5" name="Slide Number Placeholder 4">
            <a:extLst>
              <a:ext uri="{FF2B5EF4-FFF2-40B4-BE49-F238E27FC236}">
                <a16:creationId xmlns:a16="http://schemas.microsoft.com/office/drawing/2014/main" id="{B881FB46-1AE2-FE88-5D63-D92B687318FA}"/>
              </a:ext>
            </a:extLst>
          </p:cNvPr>
          <p:cNvSpPr>
            <a:spLocks noGrp="1"/>
          </p:cNvSpPr>
          <p:nvPr>
            <p:ph type="sldNum" sz="quarter" idx="12"/>
          </p:nvPr>
        </p:nvSpPr>
        <p:spPr/>
        <p:txBody>
          <a:bodyPr/>
          <a:lstStyle/>
          <a:p>
            <a:fld id="{FEE1C0A4-24C6-42CB-A789-197E1D59EF89}" type="slidenum">
              <a:rPr lang="en-US" smtClean="0"/>
              <a:t>34</a:t>
            </a:fld>
            <a:endParaRPr lang="en-US"/>
          </a:p>
        </p:txBody>
      </p:sp>
    </p:spTree>
    <p:extLst>
      <p:ext uri="{BB962C8B-B14F-4D97-AF65-F5344CB8AC3E}">
        <p14:creationId xmlns:p14="http://schemas.microsoft.com/office/powerpoint/2010/main" val="13263755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1594E-F463-B5F2-FDA7-3B5195FA6B37}"/>
              </a:ext>
            </a:extLst>
          </p:cNvPr>
          <p:cNvSpPr>
            <a:spLocks noGrp="1"/>
          </p:cNvSpPr>
          <p:nvPr>
            <p:ph type="title"/>
          </p:nvPr>
        </p:nvSpPr>
        <p:spPr/>
        <p:txBody>
          <a:bodyPr/>
          <a:lstStyle/>
          <a:p>
            <a:r>
              <a:rPr lang="en-US" dirty="0"/>
              <a:t>Pick up Cookies- TBD</a:t>
            </a:r>
          </a:p>
        </p:txBody>
      </p:sp>
      <p:sp>
        <p:nvSpPr>
          <p:cNvPr id="3" name="Content Placeholder 2">
            <a:extLst>
              <a:ext uri="{FF2B5EF4-FFF2-40B4-BE49-F238E27FC236}">
                <a16:creationId xmlns:a16="http://schemas.microsoft.com/office/drawing/2014/main" id="{B273DEC4-F420-E2DF-6384-AB0D9CDEDACD}"/>
              </a:ext>
            </a:extLst>
          </p:cNvPr>
          <p:cNvSpPr>
            <a:spLocks noGrp="1"/>
          </p:cNvSpPr>
          <p:nvPr>
            <p:ph idx="1"/>
          </p:nvPr>
        </p:nvSpPr>
        <p:spPr>
          <a:xfrm>
            <a:off x="240554" y="2661458"/>
            <a:ext cx="8825659" cy="3416300"/>
          </a:xfrm>
        </p:spPr>
        <p:txBody>
          <a:bodyPr/>
          <a:lstStyle/>
          <a:p>
            <a:r>
              <a:rPr lang="en-US" dirty="0"/>
              <a:t>The Delivery tab allows you to reserve a time slot, and view your delivery information </a:t>
            </a:r>
          </a:p>
          <a:p>
            <a:endParaRPr lang="en-US" dirty="0"/>
          </a:p>
          <a:p>
            <a:r>
              <a:rPr lang="en-US" dirty="0"/>
              <a:t>Reserve your preferred pick up time after submitting the initial order and initial reward order</a:t>
            </a:r>
          </a:p>
          <a:p>
            <a:endParaRPr lang="en-US" dirty="0"/>
          </a:p>
          <a:p>
            <a:endParaRPr lang="en-US" dirty="0"/>
          </a:p>
          <a:p>
            <a:endParaRPr lang="en-US" dirty="0"/>
          </a:p>
          <a:p>
            <a:endParaRPr lang="en-US" dirty="0"/>
          </a:p>
        </p:txBody>
      </p:sp>
      <p:sp>
        <p:nvSpPr>
          <p:cNvPr id="4" name="Date Placeholder 3">
            <a:extLst>
              <a:ext uri="{FF2B5EF4-FFF2-40B4-BE49-F238E27FC236}">
                <a16:creationId xmlns:a16="http://schemas.microsoft.com/office/drawing/2014/main" id="{DF5E0994-9FB8-68E7-22CB-356B52C8E0CC}"/>
              </a:ext>
            </a:extLst>
          </p:cNvPr>
          <p:cNvSpPr>
            <a:spLocks noGrp="1"/>
          </p:cNvSpPr>
          <p:nvPr>
            <p:ph type="dt" sz="half" idx="10"/>
          </p:nvPr>
        </p:nvSpPr>
        <p:spPr/>
        <p:txBody>
          <a:bodyPr/>
          <a:lstStyle/>
          <a:p>
            <a:fld id="{CFC1F1E9-FBD6-44A0-B00A-AA50F47C3ABC}" type="datetime1">
              <a:rPr lang="en-US" smtClean="0"/>
              <a:t>11/16/2023</a:t>
            </a:fld>
            <a:endParaRPr lang="en-US"/>
          </a:p>
        </p:txBody>
      </p:sp>
      <p:sp>
        <p:nvSpPr>
          <p:cNvPr id="5" name="Slide Number Placeholder 4">
            <a:extLst>
              <a:ext uri="{FF2B5EF4-FFF2-40B4-BE49-F238E27FC236}">
                <a16:creationId xmlns:a16="http://schemas.microsoft.com/office/drawing/2014/main" id="{865852B6-4F2A-D688-DD5B-075D6C5A0C31}"/>
              </a:ext>
            </a:extLst>
          </p:cNvPr>
          <p:cNvSpPr>
            <a:spLocks noGrp="1"/>
          </p:cNvSpPr>
          <p:nvPr>
            <p:ph type="sldNum" sz="quarter" idx="12"/>
          </p:nvPr>
        </p:nvSpPr>
        <p:spPr/>
        <p:txBody>
          <a:bodyPr/>
          <a:lstStyle/>
          <a:p>
            <a:fld id="{FEE1C0A4-24C6-42CB-A789-197E1D59EF89}" type="slidenum">
              <a:rPr lang="en-US" smtClean="0"/>
              <a:t>35</a:t>
            </a:fld>
            <a:endParaRPr lang="en-US"/>
          </a:p>
        </p:txBody>
      </p:sp>
      <p:pic>
        <p:nvPicPr>
          <p:cNvPr id="6" name="Google Shape;147;p16">
            <a:extLst>
              <a:ext uri="{FF2B5EF4-FFF2-40B4-BE49-F238E27FC236}">
                <a16:creationId xmlns:a16="http://schemas.microsoft.com/office/drawing/2014/main" id="{468A1EC5-2FA1-A5BF-8D2D-C53BEE7D6BB9}"/>
              </a:ext>
            </a:extLst>
          </p:cNvPr>
          <p:cNvPicPr preferRelativeResize="0"/>
          <p:nvPr/>
        </p:nvPicPr>
        <p:blipFill rotWithShape="1">
          <a:blip r:embed="rId2">
            <a:alphaModFix/>
          </a:blip>
          <a:srcRect/>
          <a:stretch/>
        </p:blipFill>
        <p:spPr>
          <a:xfrm>
            <a:off x="9146542" y="2388906"/>
            <a:ext cx="2654934" cy="3688852"/>
          </a:xfrm>
          <a:prstGeom prst="rect">
            <a:avLst/>
          </a:prstGeom>
          <a:noFill/>
          <a:ln>
            <a:noFill/>
          </a:ln>
        </p:spPr>
      </p:pic>
    </p:spTree>
    <p:extLst>
      <p:ext uri="{BB962C8B-B14F-4D97-AF65-F5344CB8AC3E}">
        <p14:creationId xmlns:p14="http://schemas.microsoft.com/office/powerpoint/2010/main" val="35403646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D9474-F6F9-EEC5-CDDB-91D23756297F}"/>
              </a:ext>
            </a:extLst>
          </p:cNvPr>
          <p:cNvSpPr>
            <a:spLocks noGrp="1"/>
          </p:cNvSpPr>
          <p:nvPr>
            <p:ph type="title"/>
          </p:nvPr>
        </p:nvSpPr>
        <p:spPr/>
        <p:txBody>
          <a:bodyPr/>
          <a:lstStyle/>
          <a:p>
            <a:r>
              <a:rPr lang="en-US" dirty="0"/>
              <a:t>Allocating Cookies</a:t>
            </a:r>
          </a:p>
        </p:txBody>
      </p:sp>
      <p:sp>
        <p:nvSpPr>
          <p:cNvPr id="3" name="Content Placeholder 2">
            <a:extLst>
              <a:ext uri="{FF2B5EF4-FFF2-40B4-BE49-F238E27FC236}">
                <a16:creationId xmlns:a16="http://schemas.microsoft.com/office/drawing/2014/main" id="{B8C1818A-C435-199F-237E-4AD23D88D12D}"/>
              </a:ext>
            </a:extLst>
          </p:cNvPr>
          <p:cNvSpPr>
            <a:spLocks noGrp="1"/>
          </p:cNvSpPr>
          <p:nvPr>
            <p:ph idx="1"/>
          </p:nvPr>
        </p:nvSpPr>
        <p:spPr>
          <a:xfrm>
            <a:off x="368490" y="2374710"/>
            <a:ext cx="11275213" cy="4017128"/>
          </a:xfrm>
        </p:spPr>
        <p:txBody>
          <a:bodyPr>
            <a:normAutofit lnSpcReduction="10000"/>
          </a:bodyPr>
          <a:lstStyle/>
          <a:p>
            <a:r>
              <a:rPr lang="en-US" dirty="0">
                <a:solidFill>
                  <a:srgbClr val="000000"/>
                </a:solidFill>
              </a:rPr>
              <a:t>Throughout the program, as your troop completes booth sales or your troop members get online Girl Delivered orders, you will need to allocate cookies to the troop members, giving them credit for those sales. Proper allocation of cookies ensures your troop members receive the correct rewards they've earned. </a:t>
            </a:r>
          </a:p>
          <a:p>
            <a:endParaRPr lang="en-US" dirty="0">
              <a:solidFill>
                <a:srgbClr val="000000"/>
              </a:solidFill>
            </a:endParaRPr>
          </a:p>
          <a:p>
            <a:r>
              <a:rPr lang="en-US" dirty="0">
                <a:solidFill>
                  <a:srgbClr val="000000"/>
                </a:solidFill>
              </a:rPr>
              <a:t>Girl Delivered cookies should always be allocated based on the number of actual packages sold per member. This can be done on the Girl Order tab.</a:t>
            </a:r>
          </a:p>
          <a:p>
            <a:endParaRPr lang="en-US" dirty="0">
              <a:solidFill>
                <a:srgbClr val="000000"/>
              </a:solidFill>
            </a:endParaRPr>
          </a:p>
          <a:p>
            <a:r>
              <a:rPr lang="en-US" dirty="0">
                <a:solidFill>
                  <a:srgbClr val="000000"/>
                </a:solidFill>
              </a:rPr>
              <a:t>Using the booth recorder, you can enter the inventory sold at booths, uncheck any youth member that wasn’t there, click distribute and eBudde will do the work for you and then submit sale. Or you may repeat the first two steps above then manually distribute the cookies (don’t click distribute) to the youth members then submit sale. Using this function saves you time and gives the SU Booth Coordinator data to use to decide if the location is successful. </a:t>
            </a:r>
          </a:p>
          <a:p>
            <a:endParaRPr lang="en-US" sz="2000" dirty="0"/>
          </a:p>
        </p:txBody>
      </p:sp>
      <p:sp>
        <p:nvSpPr>
          <p:cNvPr id="4" name="Date Placeholder 3">
            <a:extLst>
              <a:ext uri="{FF2B5EF4-FFF2-40B4-BE49-F238E27FC236}">
                <a16:creationId xmlns:a16="http://schemas.microsoft.com/office/drawing/2014/main" id="{5C4AA377-1C97-1F96-0054-E54AE9C42191}"/>
              </a:ext>
            </a:extLst>
          </p:cNvPr>
          <p:cNvSpPr>
            <a:spLocks noGrp="1"/>
          </p:cNvSpPr>
          <p:nvPr>
            <p:ph type="dt" sz="half" idx="10"/>
          </p:nvPr>
        </p:nvSpPr>
        <p:spPr/>
        <p:txBody>
          <a:bodyPr/>
          <a:lstStyle/>
          <a:p>
            <a:fld id="{CFC1F1E9-FBD6-44A0-B00A-AA50F47C3ABC}" type="datetime1">
              <a:rPr lang="en-US" smtClean="0"/>
              <a:t>11/16/2023</a:t>
            </a:fld>
            <a:endParaRPr lang="en-US"/>
          </a:p>
        </p:txBody>
      </p:sp>
      <p:sp>
        <p:nvSpPr>
          <p:cNvPr id="5" name="Slide Number Placeholder 4">
            <a:extLst>
              <a:ext uri="{FF2B5EF4-FFF2-40B4-BE49-F238E27FC236}">
                <a16:creationId xmlns:a16="http://schemas.microsoft.com/office/drawing/2014/main" id="{7CD4EDC9-FF2E-0270-5BD2-BABAAB7A90AA}"/>
              </a:ext>
            </a:extLst>
          </p:cNvPr>
          <p:cNvSpPr>
            <a:spLocks noGrp="1"/>
          </p:cNvSpPr>
          <p:nvPr>
            <p:ph type="sldNum" sz="quarter" idx="12"/>
          </p:nvPr>
        </p:nvSpPr>
        <p:spPr/>
        <p:txBody>
          <a:bodyPr/>
          <a:lstStyle/>
          <a:p>
            <a:fld id="{FEE1C0A4-24C6-42CB-A789-197E1D59EF89}" type="slidenum">
              <a:rPr lang="en-US" smtClean="0"/>
              <a:t>36</a:t>
            </a:fld>
            <a:endParaRPr lang="en-US"/>
          </a:p>
        </p:txBody>
      </p:sp>
    </p:spTree>
    <p:extLst>
      <p:ext uri="{BB962C8B-B14F-4D97-AF65-F5344CB8AC3E}">
        <p14:creationId xmlns:p14="http://schemas.microsoft.com/office/powerpoint/2010/main" val="33669917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0D3604-7B3D-8CC0-3145-FFDFCE3C066E}"/>
              </a:ext>
            </a:extLst>
          </p:cNvPr>
          <p:cNvSpPr>
            <a:spLocks noGrp="1"/>
          </p:cNvSpPr>
          <p:nvPr>
            <p:ph type="title"/>
          </p:nvPr>
        </p:nvSpPr>
        <p:spPr/>
        <p:txBody>
          <a:bodyPr/>
          <a:lstStyle/>
          <a:p>
            <a:r>
              <a:rPr lang="en-US" dirty="0"/>
              <a:t>Booths…Booths…Booths</a:t>
            </a:r>
          </a:p>
        </p:txBody>
      </p:sp>
      <p:sp>
        <p:nvSpPr>
          <p:cNvPr id="9" name="Date Placeholder 8">
            <a:extLst>
              <a:ext uri="{FF2B5EF4-FFF2-40B4-BE49-F238E27FC236}">
                <a16:creationId xmlns:a16="http://schemas.microsoft.com/office/drawing/2014/main" id="{C754594C-1464-98B2-69A7-B3D3EB4B5696}"/>
              </a:ext>
            </a:extLst>
          </p:cNvPr>
          <p:cNvSpPr>
            <a:spLocks noGrp="1"/>
          </p:cNvSpPr>
          <p:nvPr>
            <p:ph type="dt" sz="half" idx="10"/>
          </p:nvPr>
        </p:nvSpPr>
        <p:spPr/>
        <p:txBody>
          <a:bodyPr/>
          <a:lstStyle/>
          <a:p>
            <a:fld id="{28228DF0-84E0-467C-A5EA-4E5732E16312}" type="datetime1">
              <a:rPr lang="en-US" smtClean="0"/>
              <a:t>11/16/2023</a:t>
            </a:fld>
            <a:endParaRPr lang="en-US"/>
          </a:p>
        </p:txBody>
      </p:sp>
      <p:sp>
        <p:nvSpPr>
          <p:cNvPr id="10" name="Slide Number Placeholder 9">
            <a:extLst>
              <a:ext uri="{FF2B5EF4-FFF2-40B4-BE49-F238E27FC236}">
                <a16:creationId xmlns:a16="http://schemas.microsoft.com/office/drawing/2014/main" id="{62BC1C59-83C7-3C7F-369F-D5DD8073A266}"/>
              </a:ext>
            </a:extLst>
          </p:cNvPr>
          <p:cNvSpPr>
            <a:spLocks noGrp="1"/>
          </p:cNvSpPr>
          <p:nvPr>
            <p:ph type="sldNum" sz="quarter" idx="12"/>
          </p:nvPr>
        </p:nvSpPr>
        <p:spPr/>
        <p:txBody>
          <a:bodyPr/>
          <a:lstStyle/>
          <a:p>
            <a:fld id="{FEE1C0A4-24C6-42CB-A789-197E1D59EF89}" type="slidenum">
              <a:rPr lang="en-US" smtClean="0"/>
              <a:t>37</a:t>
            </a:fld>
            <a:endParaRPr lang="en-US"/>
          </a:p>
        </p:txBody>
      </p:sp>
    </p:spTree>
    <p:extLst>
      <p:ext uri="{BB962C8B-B14F-4D97-AF65-F5344CB8AC3E}">
        <p14:creationId xmlns:p14="http://schemas.microsoft.com/office/powerpoint/2010/main" val="23258047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rot="-463512">
            <a:off x="10339795" y="4567818"/>
            <a:ext cx="1934092" cy="1934092"/>
          </a:xfrm>
          <a:custGeom>
            <a:avLst/>
            <a:gdLst/>
            <a:ahLst/>
            <a:cxnLst/>
            <a:rect l="l" t="t" r="r" b="b"/>
            <a:pathLst>
              <a:path w="2901138" h="2901138">
                <a:moveTo>
                  <a:pt x="0" y="0"/>
                </a:moveTo>
                <a:lnTo>
                  <a:pt x="2901138" y="0"/>
                </a:lnTo>
                <a:lnTo>
                  <a:pt x="2901138" y="2901138"/>
                </a:lnTo>
                <a:lnTo>
                  <a:pt x="0" y="2901138"/>
                </a:lnTo>
                <a:lnTo>
                  <a:pt x="0" y="0"/>
                </a:lnTo>
                <a:close/>
              </a:path>
            </a:pathLst>
          </a:custGeom>
          <a:blipFill>
            <a:blip r:embed="rId3"/>
            <a:stretch>
              <a:fillRect/>
            </a:stretch>
          </a:blipFill>
        </p:spPr>
        <p:txBody>
          <a:bodyPr/>
          <a:lstStyle/>
          <a:p>
            <a:endParaRPr lang="en-US" sz="1200"/>
          </a:p>
        </p:txBody>
      </p:sp>
      <p:sp>
        <p:nvSpPr>
          <p:cNvPr id="10" name="Title 9">
            <a:extLst>
              <a:ext uri="{FF2B5EF4-FFF2-40B4-BE49-F238E27FC236}">
                <a16:creationId xmlns:a16="http://schemas.microsoft.com/office/drawing/2014/main" id="{541DBC86-622B-08A9-3041-2DD3678255B5}"/>
              </a:ext>
            </a:extLst>
          </p:cNvPr>
          <p:cNvSpPr>
            <a:spLocks noGrp="1"/>
          </p:cNvSpPr>
          <p:nvPr>
            <p:ph type="title"/>
          </p:nvPr>
        </p:nvSpPr>
        <p:spPr/>
        <p:txBody>
          <a:bodyPr/>
          <a:lstStyle/>
          <a:p>
            <a:r>
              <a:rPr lang="en-US" dirty="0"/>
              <a:t>Booths</a:t>
            </a:r>
          </a:p>
        </p:txBody>
      </p:sp>
      <p:sp>
        <p:nvSpPr>
          <p:cNvPr id="11" name="Content Placeholder 10">
            <a:extLst>
              <a:ext uri="{FF2B5EF4-FFF2-40B4-BE49-F238E27FC236}">
                <a16:creationId xmlns:a16="http://schemas.microsoft.com/office/drawing/2014/main" id="{C4DDD2DB-DF9E-3367-9235-D75754E206AF}"/>
              </a:ext>
            </a:extLst>
          </p:cNvPr>
          <p:cNvSpPr>
            <a:spLocks noGrp="1"/>
          </p:cNvSpPr>
          <p:nvPr>
            <p:ph idx="1"/>
          </p:nvPr>
        </p:nvSpPr>
        <p:spPr>
          <a:xfrm>
            <a:off x="548298" y="2074460"/>
            <a:ext cx="10642442" cy="4744286"/>
          </a:xfrm>
        </p:spPr>
        <p:txBody>
          <a:bodyPr>
            <a:normAutofit fontScale="70000" lnSpcReduction="20000"/>
          </a:bodyPr>
          <a:lstStyle/>
          <a:p>
            <a:pPr>
              <a:lnSpc>
                <a:spcPct val="120000"/>
              </a:lnSpc>
            </a:pPr>
            <a:r>
              <a:rPr lang="en-US" sz="2300" b="1" dirty="0">
                <a:latin typeface="+mj-lt"/>
              </a:rPr>
              <a:t>Traditional Booths</a:t>
            </a:r>
          </a:p>
          <a:p>
            <a:pPr marL="345455" lvl="1" indent="-172727">
              <a:lnSpc>
                <a:spcPct val="120000"/>
              </a:lnSpc>
              <a:buFont typeface="Arial"/>
              <a:buChar char="•"/>
            </a:pPr>
            <a:r>
              <a:rPr lang="en-US" sz="1800" dirty="0">
                <a:solidFill>
                  <a:srgbClr val="000000"/>
                </a:solidFill>
              </a:rPr>
              <a:t>Booths set up in front of businesses such as grocery stores, boutiques, and restaurants. These are publicly accessible and open for any troop within the Council to select, regardless of which SU it is in and which Service Unit Cookie Booth Coordinators (SUCBC) solicited the booth location. </a:t>
            </a:r>
          </a:p>
          <a:p>
            <a:pPr marL="345455" lvl="1" indent="-172727">
              <a:lnSpc>
                <a:spcPct val="120000"/>
              </a:lnSpc>
              <a:buFont typeface="Arial"/>
              <a:buChar char="•"/>
            </a:pPr>
            <a:r>
              <a:rPr lang="en-US" sz="1800" dirty="0">
                <a:solidFill>
                  <a:srgbClr val="000000"/>
                </a:solidFill>
              </a:rPr>
              <a:t>These booths are secured by a SUCBC and submitted to Council staff for approval. They are then uploaded to eBudde for troop selection. </a:t>
            </a:r>
            <a:endParaRPr lang="en-US" sz="1800" dirty="0"/>
          </a:p>
          <a:p>
            <a:pPr>
              <a:lnSpc>
                <a:spcPct val="120000"/>
              </a:lnSpc>
            </a:pPr>
            <a:r>
              <a:rPr lang="en-US" sz="2300" b="1" dirty="0">
                <a:latin typeface="+mj-lt"/>
              </a:rPr>
              <a:t>Private Booths</a:t>
            </a:r>
          </a:p>
          <a:p>
            <a:pPr marL="345455" lvl="1" indent="-172727">
              <a:lnSpc>
                <a:spcPct val="120000"/>
              </a:lnSpc>
              <a:buFont typeface="Arial"/>
              <a:buChar char="•"/>
            </a:pPr>
            <a:r>
              <a:rPr lang="en-US" sz="1800" dirty="0">
                <a:solidFill>
                  <a:srgbClr val="000000"/>
                </a:solidFill>
              </a:rPr>
              <a:t>Booths set up in locations such as a house of worship or fraternal organization. The important distinction is that these booths are not publicly accessible. For example: a parish picnic or a sports banquet at a school.</a:t>
            </a:r>
          </a:p>
          <a:p>
            <a:pPr marL="345455" lvl="1" indent="-172727">
              <a:lnSpc>
                <a:spcPct val="120000"/>
              </a:lnSpc>
              <a:buFont typeface="Arial"/>
              <a:buChar char="•"/>
            </a:pPr>
            <a:r>
              <a:rPr lang="en-US" sz="1800" dirty="0">
                <a:solidFill>
                  <a:srgbClr val="000000"/>
                </a:solidFill>
              </a:rPr>
              <a:t>These booths are submitted by Troops and approved by a booth coordinator or other appropriate volunteer (usually an ACM). They can also be approved or denied by Council in extenuating circumstances. </a:t>
            </a:r>
          </a:p>
          <a:p>
            <a:pPr marL="345455" lvl="1" indent="-172727">
              <a:lnSpc>
                <a:spcPct val="120000"/>
              </a:lnSpc>
              <a:buFont typeface="Arial"/>
              <a:buChar char="•"/>
            </a:pPr>
            <a:r>
              <a:rPr lang="en-US" sz="1800" dirty="0">
                <a:solidFill>
                  <a:srgbClr val="000000"/>
                </a:solidFill>
              </a:rPr>
              <a:t>It is up to the SUCBC to ensure that these booths don’t interfere with the business of another approved booth (private or traditional).</a:t>
            </a:r>
            <a:endParaRPr lang="en-US" sz="1800" dirty="0"/>
          </a:p>
          <a:p>
            <a:pPr>
              <a:lnSpc>
                <a:spcPct val="120000"/>
              </a:lnSpc>
            </a:pPr>
            <a:r>
              <a:rPr lang="en-US" sz="2300" b="1" dirty="0">
                <a:latin typeface="+mj-lt"/>
              </a:rPr>
              <a:t>Drive-Thru Booths</a:t>
            </a:r>
          </a:p>
          <a:p>
            <a:pPr marL="345455" lvl="1" indent="-172727">
              <a:lnSpc>
                <a:spcPct val="120000"/>
              </a:lnSpc>
              <a:buFont typeface="Arial"/>
              <a:buChar char="•"/>
            </a:pPr>
            <a:r>
              <a:rPr lang="en-US" sz="1800" dirty="0">
                <a:solidFill>
                  <a:srgbClr val="000000"/>
                </a:solidFill>
              </a:rPr>
              <a:t>These are booths usually held in the parking lot of a school, church, or otherwise publicly accessible business/institution. </a:t>
            </a:r>
          </a:p>
          <a:p>
            <a:pPr marL="345455" lvl="1" indent="-172727">
              <a:lnSpc>
                <a:spcPct val="120000"/>
              </a:lnSpc>
              <a:buFont typeface="Arial"/>
              <a:buChar char="•"/>
            </a:pPr>
            <a:r>
              <a:rPr lang="en-US" sz="1800" dirty="0">
                <a:solidFill>
                  <a:srgbClr val="000000"/>
                </a:solidFill>
              </a:rPr>
              <a:t>They are submitted in the same manner as a traditional booth but are run slightly differently</a:t>
            </a:r>
            <a:r>
              <a:rPr lang="en-US" sz="1599" dirty="0">
                <a:solidFill>
                  <a:srgbClr val="000000"/>
                </a:solidFill>
                <a:latin typeface="Trefoil Sans 2"/>
              </a:rPr>
              <a:t>. </a:t>
            </a:r>
          </a:p>
          <a:p>
            <a:pPr lvl="1"/>
            <a:endParaRPr lang="en-US" dirty="0"/>
          </a:p>
        </p:txBody>
      </p:sp>
      <p:sp>
        <p:nvSpPr>
          <p:cNvPr id="8" name="Date Placeholder 7">
            <a:extLst>
              <a:ext uri="{FF2B5EF4-FFF2-40B4-BE49-F238E27FC236}">
                <a16:creationId xmlns:a16="http://schemas.microsoft.com/office/drawing/2014/main" id="{7A0BEACA-02BD-F945-5D3D-EF33D9408031}"/>
              </a:ext>
            </a:extLst>
          </p:cNvPr>
          <p:cNvSpPr>
            <a:spLocks noGrp="1"/>
          </p:cNvSpPr>
          <p:nvPr>
            <p:ph type="dt" sz="half" idx="10"/>
          </p:nvPr>
        </p:nvSpPr>
        <p:spPr/>
        <p:txBody>
          <a:bodyPr/>
          <a:lstStyle/>
          <a:p>
            <a:fld id="{09051DEE-A151-40A5-876F-477F9C4C7C03}" type="datetime1">
              <a:rPr lang="en-US" smtClean="0"/>
              <a:t>11/16/2023</a:t>
            </a:fld>
            <a:endParaRPr lang="en-US"/>
          </a:p>
        </p:txBody>
      </p:sp>
      <p:sp>
        <p:nvSpPr>
          <p:cNvPr id="9" name="Slide Number Placeholder 8">
            <a:extLst>
              <a:ext uri="{FF2B5EF4-FFF2-40B4-BE49-F238E27FC236}">
                <a16:creationId xmlns:a16="http://schemas.microsoft.com/office/drawing/2014/main" id="{98A23B9E-17A4-20AB-7AD1-1DF8FAA3171E}"/>
              </a:ext>
            </a:extLst>
          </p:cNvPr>
          <p:cNvSpPr>
            <a:spLocks noGrp="1"/>
          </p:cNvSpPr>
          <p:nvPr>
            <p:ph type="sldNum" sz="quarter" idx="12"/>
          </p:nvPr>
        </p:nvSpPr>
        <p:spPr/>
        <p:txBody>
          <a:bodyPr/>
          <a:lstStyle/>
          <a:p>
            <a:fld id="{FEE1C0A4-24C6-42CB-A789-197E1D59EF89}" type="slidenum">
              <a:rPr lang="en-US" smtClean="0"/>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rot="-463512">
            <a:off x="10136692" y="416944"/>
            <a:ext cx="1934092" cy="1934092"/>
          </a:xfrm>
          <a:custGeom>
            <a:avLst/>
            <a:gdLst/>
            <a:ahLst/>
            <a:cxnLst/>
            <a:rect l="l" t="t" r="r" b="b"/>
            <a:pathLst>
              <a:path w="2901138" h="2901138">
                <a:moveTo>
                  <a:pt x="0" y="0"/>
                </a:moveTo>
                <a:lnTo>
                  <a:pt x="2901138" y="0"/>
                </a:lnTo>
                <a:lnTo>
                  <a:pt x="2901138" y="2901138"/>
                </a:lnTo>
                <a:lnTo>
                  <a:pt x="0" y="2901138"/>
                </a:lnTo>
                <a:lnTo>
                  <a:pt x="0" y="0"/>
                </a:lnTo>
                <a:close/>
              </a:path>
            </a:pathLst>
          </a:custGeom>
          <a:blipFill>
            <a:blip r:embed="rId3"/>
            <a:stretch>
              <a:fillRect/>
            </a:stretch>
          </a:blipFill>
        </p:spPr>
        <p:txBody>
          <a:bodyPr/>
          <a:lstStyle/>
          <a:p>
            <a:endParaRPr lang="en-US" sz="1200"/>
          </a:p>
        </p:txBody>
      </p:sp>
      <p:sp>
        <p:nvSpPr>
          <p:cNvPr id="10" name="Title 9">
            <a:extLst>
              <a:ext uri="{FF2B5EF4-FFF2-40B4-BE49-F238E27FC236}">
                <a16:creationId xmlns:a16="http://schemas.microsoft.com/office/drawing/2014/main" id="{222A6B43-7D65-15D8-FD58-9DE822FE7E4B}"/>
              </a:ext>
            </a:extLst>
          </p:cNvPr>
          <p:cNvSpPr>
            <a:spLocks noGrp="1"/>
          </p:cNvSpPr>
          <p:nvPr>
            <p:ph type="title"/>
          </p:nvPr>
        </p:nvSpPr>
        <p:spPr/>
        <p:txBody>
          <a:bodyPr/>
          <a:lstStyle/>
          <a:p>
            <a:r>
              <a:rPr lang="en-US" dirty="0"/>
              <a:t>Booths Scheduling </a:t>
            </a:r>
          </a:p>
        </p:txBody>
      </p:sp>
      <p:sp>
        <p:nvSpPr>
          <p:cNvPr id="11" name="Content Placeholder 10">
            <a:extLst>
              <a:ext uri="{FF2B5EF4-FFF2-40B4-BE49-F238E27FC236}">
                <a16:creationId xmlns:a16="http://schemas.microsoft.com/office/drawing/2014/main" id="{950667FF-6E17-ED6F-B439-B8A357E4E0E6}"/>
              </a:ext>
            </a:extLst>
          </p:cNvPr>
          <p:cNvSpPr>
            <a:spLocks noGrp="1"/>
          </p:cNvSpPr>
          <p:nvPr>
            <p:ph idx="1"/>
          </p:nvPr>
        </p:nvSpPr>
        <p:spPr>
          <a:xfrm>
            <a:off x="548297" y="2347417"/>
            <a:ext cx="10642442" cy="4139957"/>
          </a:xfrm>
        </p:spPr>
        <p:txBody>
          <a:bodyPr>
            <a:normAutofit fontScale="77500" lnSpcReduction="20000"/>
          </a:bodyPr>
          <a:lstStyle/>
          <a:p>
            <a:r>
              <a:rPr lang="en-US" dirty="0"/>
              <a:t>Troops will schedule booth opportunities in eBudde</a:t>
            </a:r>
          </a:p>
          <a:p>
            <a:r>
              <a:rPr lang="en-US" dirty="0"/>
              <a:t>The only restriction on the number of slots are during the first 3 rounds after that you may choose as many as you want</a:t>
            </a:r>
          </a:p>
          <a:p>
            <a:pPr>
              <a:lnSpc>
                <a:spcPct val="120000"/>
              </a:lnSpc>
            </a:pPr>
            <a:r>
              <a:rPr lang="en-US" dirty="0"/>
              <a:t>Booth selection can’t be made on the app until selection is wide open</a:t>
            </a:r>
          </a:p>
          <a:p>
            <a:pPr>
              <a:lnSpc>
                <a:spcPct val="120000"/>
              </a:lnSpc>
            </a:pPr>
            <a:r>
              <a:rPr lang="en-US" dirty="0">
                <a:solidFill>
                  <a:srgbClr val="000000"/>
                </a:solidFill>
              </a:rPr>
              <a:t>You can filter available slots by location or by free slots. To search by location, you will click on the plus sign (+) next to the city you are searching. Choose the store and location from the drop-down menu and click the plus sign again to display available dates/times. To search by free slots, click "free slots" at the top center of the page.</a:t>
            </a:r>
          </a:p>
          <a:p>
            <a:pPr>
              <a:lnSpc>
                <a:spcPct val="120000"/>
              </a:lnSpc>
            </a:pPr>
            <a:r>
              <a:rPr lang="en-US" dirty="0">
                <a:solidFill>
                  <a:srgbClr val="000000"/>
                </a:solidFill>
              </a:rPr>
              <a:t>Once you've found a location: Choose the date and time range you want by clicking directly on it. This will bring up a small screen on the right that will show available timeframes. Click on the empty cell to the right of the time that you want. Your troop # will appear in the box. Click "submit" to reserve your slot. </a:t>
            </a:r>
          </a:p>
          <a:p>
            <a:pPr>
              <a:lnSpc>
                <a:spcPct val="120000"/>
              </a:lnSpc>
            </a:pPr>
            <a:r>
              <a:rPr lang="en-US" dirty="0">
                <a:solidFill>
                  <a:srgbClr val="000000"/>
                </a:solidFill>
              </a:rPr>
              <a:t>You will receive a message that your time is reserved. Click "OK" in the message window to proceed. Should a booth you want be unavailable, you can click on "Notify me if slots open". If it becomes available, you will receive an email to let you know. Keep in mind that this is still a waitlist and reservation is subject to availability. </a:t>
            </a:r>
          </a:p>
          <a:p>
            <a:pPr>
              <a:lnSpc>
                <a:spcPct val="120000"/>
              </a:lnSpc>
            </a:pPr>
            <a:r>
              <a:rPr lang="en-US" b="1" dirty="0">
                <a:solidFill>
                  <a:srgbClr val="000000"/>
                </a:solidFill>
              </a:rPr>
              <a:t>If you cannot conduct a booth sale during a slot you reserved, please release it as soon as possible. This ensures the booth site does not go unused and all troops get an opportunity to host a sale at that site.</a:t>
            </a:r>
          </a:p>
        </p:txBody>
      </p:sp>
      <p:sp>
        <p:nvSpPr>
          <p:cNvPr id="8" name="Date Placeholder 7">
            <a:extLst>
              <a:ext uri="{FF2B5EF4-FFF2-40B4-BE49-F238E27FC236}">
                <a16:creationId xmlns:a16="http://schemas.microsoft.com/office/drawing/2014/main" id="{93647BDF-059B-1372-ABF0-344901C3BC12}"/>
              </a:ext>
            </a:extLst>
          </p:cNvPr>
          <p:cNvSpPr>
            <a:spLocks noGrp="1"/>
          </p:cNvSpPr>
          <p:nvPr>
            <p:ph type="dt" sz="half" idx="10"/>
          </p:nvPr>
        </p:nvSpPr>
        <p:spPr/>
        <p:txBody>
          <a:bodyPr/>
          <a:lstStyle/>
          <a:p>
            <a:fld id="{316D883B-8175-45BB-99CF-CD3566226C8B}" type="datetime1">
              <a:rPr lang="en-US" smtClean="0"/>
              <a:t>11/16/2023</a:t>
            </a:fld>
            <a:endParaRPr lang="en-US"/>
          </a:p>
        </p:txBody>
      </p:sp>
      <p:sp>
        <p:nvSpPr>
          <p:cNvPr id="9" name="Slide Number Placeholder 8">
            <a:extLst>
              <a:ext uri="{FF2B5EF4-FFF2-40B4-BE49-F238E27FC236}">
                <a16:creationId xmlns:a16="http://schemas.microsoft.com/office/drawing/2014/main" id="{354A665E-0417-DD85-DE5C-8D185D22B508}"/>
              </a:ext>
            </a:extLst>
          </p:cNvPr>
          <p:cNvSpPr>
            <a:spLocks noGrp="1"/>
          </p:cNvSpPr>
          <p:nvPr>
            <p:ph type="sldNum" sz="quarter" idx="12"/>
          </p:nvPr>
        </p:nvSpPr>
        <p:spPr/>
        <p:txBody>
          <a:bodyPr/>
          <a:lstStyle/>
          <a:p>
            <a:fld id="{FEE1C0A4-24C6-42CB-A789-197E1D59EF89}" type="slidenum">
              <a:rPr lang="en-US" smtClean="0"/>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DEA5F-AE6A-B9C4-820D-79174604B377}"/>
              </a:ext>
            </a:extLst>
          </p:cNvPr>
          <p:cNvSpPr>
            <a:spLocks noGrp="1"/>
          </p:cNvSpPr>
          <p:nvPr>
            <p:ph type="title"/>
          </p:nvPr>
        </p:nvSpPr>
        <p:spPr/>
        <p:txBody>
          <a:bodyPr/>
          <a:lstStyle/>
          <a:p>
            <a:r>
              <a:rPr lang="en-US" dirty="0"/>
              <a:t>Commonly used terms</a:t>
            </a:r>
          </a:p>
        </p:txBody>
      </p:sp>
      <p:sp>
        <p:nvSpPr>
          <p:cNvPr id="3" name="Content Placeholder 2">
            <a:extLst>
              <a:ext uri="{FF2B5EF4-FFF2-40B4-BE49-F238E27FC236}">
                <a16:creationId xmlns:a16="http://schemas.microsoft.com/office/drawing/2014/main" id="{07F9ED9F-95F5-DEDC-ED5E-B6CAF41F73E7}"/>
              </a:ext>
            </a:extLst>
          </p:cNvPr>
          <p:cNvSpPr>
            <a:spLocks noGrp="1"/>
          </p:cNvSpPr>
          <p:nvPr>
            <p:ph idx="1"/>
          </p:nvPr>
        </p:nvSpPr>
        <p:spPr>
          <a:xfrm>
            <a:off x="777922" y="2483893"/>
            <a:ext cx="9138445" cy="3549555"/>
          </a:xfrm>
        </p:spPr>
        <p:txBody>
          <a:bodyPr>
            <a:normAutofit fontScale="85000" lnSpcReduction="20000"/>
          </a:bodyPr>
          <a:lstStyle/>
          <a:p>
            <a:r>
              <a:rPr lang="en-US" dirty="0"/>
              <a:t>TCM- Troop Cookie Manger</a:t>
            </a:r>
          </a:p>
          <a:p>
            <a:r>
              <a:rPr lang="en-US" dirty="0"/>
              <a:t>SU- Service Unit</a:t>
            </a:r>
          </a:p>
          <a:p>
            <a:r>
              <a:rPr lang="en-US" dirty="0"/>
              <a:t>Cookie Cupboard- Volunteer ran; where troops can pick up additional cookies </a:t>
            </a:r>
          </a:p>
          <a:p>
            <a:r>
              <a:rPr lang="en-US" dirty="0"/>
              <a:t>Proceeds- The funds going directly to the Troop per package sold</a:t>
            </a:r>
          </a:p>
          <a:p>
            <a:r>
              <a:rPr lang="en-US" dirty="0"/>
              <a:t>PGA- Per girl Average, average number of packages sold pers selling members in the troop. This number is calculated by taking the total number of packages sold dividing it by the number of members selling</a:t>
            </a:r>
          </a:p>
          <a:p>
            <a:r>
              <a:rPr lang="en-US" dirty="0"/>
              <a:t> IO- Initial Order</a:t>
            </a:r>
          </a:p>
          <a:p>
            <a:r>
              <a:rPr lang="en-US" dirty="0"/>
              <a:t>DOC- Digital Order Form</a:t>
            </a:r>
          </a:p>
          <a:p>
            <a:r>
              <a:rPr lang="en-US" dirty="0"/>
              <a:t>Intertroop transfer- If a troop orders to many they can post what they have a troop </a:t>
            </a:r>
            <a:r>
              <a:rPr lang="en-US" dirty="0" err="1"/>
              <a:t>ineed</a:t>
            </a:r>
            <a:r>
              <a:rPr lang="en-US" dirty="0"/>
              <a:t> can pick them up it’s a win </a:t>
            </a:r>
            <a:r>
              <a:rPr lang="en-US" dirty="0" err="1"/>
              <a:t>win</a:t>
            </a:r>
            <a:r>
              <a:rPr lang="en-US" dirty="0"/>
              <a:t> for both troops</a:t>
            </a:r>
          </a:p>
          <a:p>
            <a:r>
              <a:rPr lang="en-US" dirty="0"/>
              <a:t>ACH- Automatic bank withdraw</a:t>
            </a:r>
          </a:p>
          <a:p>
            <a:pPr marL="0" indent="0">
              <a:buNone/>
            </a:pPr>
            <a:endParaRPr lang="en-US" dirty="0"/>
          </a:p>
          <a:p>
            <a:endParaRPr lang="en-US" dirty="0"/>
          </a:p>
        </p:txBody>
      </p:sp>
      <p:sp>
        <p:nvSpPr>
          <p:cNvPr id="4" name="Date Placeholder 3">
            <a:extLst>
              <a:ext uri="{FF2B5EF4-FFF2-40B4-BE49-F238E27FC236}">
                <a16:creationId xmlns:a16="http://schemas.microsoft.com/office/drawing/2014/main" id="{ED2A1B4D-8964-0819-DBF7-D4F9F3FCDD4F}"/>
              </a:ext>
            </a:extLst>
          </p:cNvPr>
          <p:cNvSpPr>
            <a:spLocks noGrp="1"/>
          </p:cNvSpPr>
          <p:nvPr>
            <p:ph type="dt" sz="half" idx="10"/>
          </p:nvPr>
        </p:nvSpPr>
        <p:spPr/>
        <p:txBody>
          <a:bodyPr/>
          <a:lstStyle/>
          <a:p>
            <a:fld id="{8F495F61-985D-46CA-8C19-0977A2D64E0D}" type="datetime1">
              <a:rPr lang="en-US" smtClean="0"/>
              <a:t>11/16/2023</a:t>
            </a:fld>
            <a:endParaRPr lang="en-US"/>
          </a:p>
        </p:txBody>
      </p:sp>
      <p:sp>
        <p:nvSpPr>
          <p:cNvPr id="5" name="Slide Number Placeholder 4">
            <a:extLst>
              <a:ext uri="{FF2B5EF4-FFF2-40B4-BE49-F238E27FC236}">
                <a16:creationId xmlns:a16="http://schemas.microsoft.com/office/drawing/2014/main" id="{2A3C830B-E025-2899-83BA-CEADF6217EE8}"/>
              </a:ext>
            </a:extLst>
          </p:cNvPr>
          <p:cNvSpPr>
            <a:spLocks noGrp="1"/>
          </p:cNvSpPr>
          <p:nvPr>
            <p:ph type="sldNum" sz="quarter" idx="12"/>
          </p:nvPr>
        </p:nvSpPr>
        <p:spPr/>
        <p:txBody>
          <a:bodyPr/>
          <a:lstStyle/>
          <a:p>
            <a:fld id="{FEE1C0A4-24C6-42CB-A789-197E1D59EF89}" type="slidenum">
              <a:rPr lang="en-US" smtClean="0"/>
              <a:t>4</a:t>
            </a:fld>
            <a:endParaRPr lang="en-US"/>
          </a:p>
        </p:txBody>
      </p:sp>
    </p:spTree>
    <p:extLst>
      <p:ext uri="{BB962C8B-B14F-4D97-AF65-F5344CB8AC3E}">
        <p14:creationId xmlns:p14="http://schemas.microsoft.com/office/powerpoint/2010/main" val="15832660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35D15-BEEB-6234-4D64-5801B3CC9A9B}"/>
              </a:ext>
            </a:extLst>
          </p:cNvPr>
          <p:cNvSpPr>
            <a:spLocks noGrp="1"/>
          </p:cNvSpPr>
          <p:nvPr>
            <p:ph type="title"/>
          </p:nvPr>
        </p:nvSpPr>
        <p:spPr/>
        <p:txBody>
          <a:bodyPr/>
          <a:lstStyle/>
          <a:p>
            <a:r>
              <a:rPr lang="en-US" dirty="0"/>
              <a:t>Money… Money…. Money</a:t>
            </a:r>
          </a:p>
        </p:txBody>
      </p:sp>
      <p:sp>
        <p:nvSpPr>
          <p:cNvPr id="4" name="Date Placeholder 3">
            <a:extLst>
              <a:ext uri="{FF2B5EF4-FFF2-40B4-BE49-F238E27FC236}">
                <a16:creationId xmlns:a16="http://schemas.microsoft.com/office/drawing/2014/main" id="{647B1B8F-7509-31C5-89F8-C68FCEA6BD09}"/>
              </a:ext>
            </a:extLst>
          </p:cNvPr>
          <p:cNvSpPr>
            <a:spLocks noGrp="1"/>
          </p:cNvSpPr>
          <p:nvPr>
            <p:ph type="dt" sz="half" idx="10"/>
          </p:nvPr>
        </p:nvSpPr>
        <p:spPr/>
        <p:txBody>
          <a:bodyPr/>
          <a:lstStyle/>
          <a:p>
            <a:fld id="{7F2809C8-1405-4E3C-994F-7DF594DE785C}" type="datetime1">
              <a:rPr lang="en-US" smtClean="0"/>
              <a:t>11/16/2023</a:t>
            </a:fld>
            <a:endParaRPr lang="en-US"/>
          </a:p>
        </p:txBody>
      </p:sp>
      <p:sp>
        <p:nvSpPr>
          <p:cNvPr id="5" name="Slide Number Placeholder 4">
            <a:extLst>
              <a:ext uri="{FF2B5EF4-FFF2-40B4-BE49-F238E27FC236}">
                <a16:creationId xmlns:a16="http://schemas.microsoft.com/office/drawing/2014/main" id="{2A334BC5-57A3-9144-E2C0-448521AEE2FE}"/>
              </a:ext>
            </a:extLst>
          </p:cNvPr>
          <p:cNvSpPr>
            <a:spLocks noGrp="1"/>
          </p:cNvSpPr>
          <p:nvPr>
            <p:ph type="sldNum" sz="quarter" idx="12"/>
          </p:nvPr>
        </p:nvSpPr>
        <p:spPr/>
        <p:txBody>
          <a:bodyPr/>
          <a:lstStyle/>
          <a:p>
            <a:fld id="{FEE1C0A4-24C6-42CB-A789-197E1D59EF89}" type="slidenum">
              <a:rPr lang="en-US" smtClean="0"/>
              <a:t>40</a:t>
            </a:fld>
            <a:endParaRPr lang="en-US"/>
          </a:p>
        </p:txBody>
      </p:sp>
    </p:spTree>
    <p:extLst>
      <p:ext uri="{BB962C8B-B14F-4D97-AF65-F5344CB8AC3E}">
        <p14:creationId xmlns:p14="http://schemas.microsoft.com/office/powerpoint/2010/main" val="5223613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B45A3-46FD-A8C9-A3CE-EDAAF74365C2}"/>
              </a:ext>
            </a:extLst>
          </p:cNvPr>
          <p:cNvSpPr>
            <a:spLocks noGrp="1"/>
          </p:cNvSpPr>
          <p:nvPr>
            <p:ph type="title"/>
          </p:nvPr>
        </p:nvSpPr>
        <p:spPr/>
        <p:txBody>
          <a:bodyPr/>
          <a:lstStyle/>
          <a:p>
            <a:r>
              <a:rPr lang="en-US" dirty="0"/>
              <a:t>Money</a:t>
            </a:r>
          </a:p>
        </p:txBody>
      </p:sp>
      <p:sp>
        <p:nvSpPr>
          <p:cNvPr id="3" name="Content Placeholder 2">
            <a:extLst>
              <a:ext uri="{FF2B5EF4-FFF2-40B4-BE49-F238E27FC236}">
                <a16:creationId xmlns:a16="http://schemas.microsoft.com/office/drawing/2014/main" id="{86F02F59-6AF1-D742-516A-43D5F73BA30E}"/>
              </a:ext>
            </a:extLst>
          </p:cNvPr>
          <p:cNvSpPr>
            <a:spLocks noGrp="1"/>
          </p:cNvSpPr>
          <p:nvPr>
            <p:ph idx="1"/>
          </p:nvPr>
        </p:nvSpPr>
        <p:spPr>
          <a:xfrm>
            <a:off x="540804" y="2426079"/>
            <a:ext cx="10664007" cy="4152142"/>
          </a:xfrm>
        </p:spPr>
        <p:txBody>
          <a:bodyPr>
            <a:normAutofit fontScale="70000" lnSpcReduction="20000"/>
          </a:bodyPr>
          <a:lstStyle/>
          <a:p>
            <a:pPr>
              <a:lnSpc>
                <a:spcPct val="120000"/>
              </a:lnSpc>
            </a:pPr>
            <a:r>
              <a:rPr lang="en-US" sz="2200" dirty="0">
                <a:solidFill>
                  <a:srgbClr val="000000"/>
                </a:solidFill>
              </a:rPr>
              <a:t>Signed permission forms and parental consent for financial responsibility of their child's cookies</a:t>
            </a:r>
          </a:p>
          <a:p>
            <a:pPr>
              <a:lnSpc>
                <a:spcPct val="120000"/>
              </a:lnSpc>
            </a:pPr>
            <a:r>
              <a:rPr lang="en-US" sz="2200" dirty="0">
                <a:solidFill>
                  <a:srgbClr val="000000"/>
                </a:solidFill>
              </a:rPr>
              <a:t>Using the payment schedule, set deadlines for parents to turn in cookie money. Give yourself plenty of time to organize the payments and deposit them before ACH pulls are done. </a:t>
            </a:r>
          </a:p>
          <a:p>
            <a:pPr>
              <a:lnSpc>
                <a:spcPct val="120000"/>
              </a:lnSpc>
            </a:pPr>
            <a:r>
              <a:rPr lang="en-US" sz="2200" dirty="0">
                <a:solidFill>
                  <a:srgbClr val="000000"/>
                </a:solidFill>
              </a:rPr>
              <a:t>Some TCMs find it helpful to collect cookie money from parents weekly or incorporate it into their regular troop meeting schedule. </a:t>
            </a:r>
          </a:p>
          <a:p>
            <a:pPr>
              <a:lnSpc>
                <a:spcPct val="120000"/>
              </a:lnSpc>
            </a:pPr>
            <a:r>
              <a:rPr lang="en-US" sz="2200" dirty="0">
                <a:solidFill>
                  <a:srgbClr val="000000"/>
                </a:solidFill>
              </a:rPr>
              <a:t>Make weekly deposits and take bank processing times and holidays into account when planning deposits and deadlines. </a:t>
            </a:r>
          </a:p>
          <a:p>
            <a:pPr>
              <a:lnSpc>
                <a:spcPct val="120000"/>
              </a:lnSpc>
            </a:pPr>
            <a:r>
              <a:rPr lang="en-US" sz="2200" dirty="0">
                <a:solidFill>
                  <a:srgbClr val="000000"/>
                </a:solidFill>
              </a:rPr>
              <a:t>The cookie payments will be made in two separate ACH withdrawals. The payment amounts will be posted to eBudde beforehand, but the amount "formula" and payment schedule can also be found in your manual. </a:t>
            </a:r>
          </a:p>
          <a:p>
            <a:pPr>
              <a:lnSpc>
                <a:spcPct val="120000"/>
              </a:lnSpc>
            </a:pPr>
            <a:r>
              <a:rPr lang="en-US" sz="2200" dirty="0">
                <a:solidFill>
                  <a:srgbClr val="000000"/>
                </a:solidFill>
              </a:rPr>
              <a:t>There will be one test payment and two real payments, totaling to 3 transactions.</a:t>
            </a:r>
          </a:p>
          <a:p>
            <a:pPr>
              <a:lnSpc>
                <a:spcPct val="120000"/>
              </a:lnSpc>
            </a:pPr>
            <a:r>
              <a:rPr lang="en-US" sz="2200" dirty="0">
                <a:solidFill>
                  <a:srgbClr val="000000"/>
                </a:solidFill>
              </a:rPr>
              <a:t>Always note any fees your bank charges, especially if using digital payments at booths. The troop absorbs these fees. They cannot be passed onto customers.</a:t>
            </a:r>
            <a:endParaRPr lang="en-US" sz="1800" dirty="0">
              <a:solidFill>
                <a:srgbClr val="000000"/>
              </a:solidFill>
              <a:latin typeface="Trefoil Sans 2"/>
            </a:endParaRPr>
          </a:p>
          <a:p>
            <a:endParaRPr lang="en-US" dirty="0"/>
          </a:p>
        </p:txBody>
      </p:sp>
      <p:sp>
        <p:nvSpPr>
          <p:cNvPr id="4" name="Date Placeholder 3">
            <a:extLst>
              <a:ext uri="{FF2B5EF4-FFF2-40B4-BE49-F238E27FC236}">
                <a16:creationId xmlns:a16="http://schemas.microsoft.com/office/drawing/2014/main" id="{2558D5A9-623F-891D-25DB-57354CFCF54D}"/>
              </a:ext>
            </a:extLst>
          </p:cNvPr>
          <p:cNvSpPr>
            <a:spLocks noGrp="1"/>
          </p:cNvSpPr>
          <p:nvPr>
            <p:ph type="dt" sz="half" idx="10"/>
          </p:nvPr>
        </p:nvSpPr>
        <p:spPr/>
        <p:txBody>
          <a:bodyPr/>
          <a:lstStyle/>
          <a:p>
            <a:fld id="{E925C166-69A9-478B-B435-54E3E048F6C7}" type="datetime1">
              <a:rPr lang="en-US" smtClean="0"/>
              <a:t>11/16/2023</a:t>
            </a:fld>
            <a:endParaRPr lang="en-US"/>
          </a:p>
        </p:txBody>
      </p:sp>
      <p:sp>
        <p:nvSpPr>
          <p:cNvPr id="5" name="Slide Number Placeholder 4">
            <a:extLst>
              <a:ext uri="{FF2B5EF4-FFF2-40B4-BE49-F238E27FC236}">
                <a16:creationId xmlns:a16="http://schemas.microsoft.com/office/drawing/2014/main" id="{CEDEF87F-1100-4FCB-C521-C46B969F5F4C}"/>
              </a:ext>
            </a:extLst>
          </p:cNvPr>
          <p:cNvSpPr>
            <a:spLocks noGrp="1"/>
          </p:cNvSpPr>
          <p:nvPr>
            <p:ph type="sldNum" sz="quarter" idx="12"/>
          </p:nvPr>
        </p:nvSpPr>
        <p:spPr/>
        <p:txBody>
          <a:bodyPr/>
          <a:lstStyle/>
          <a:p>
            <a:fld id="{FEE1C0A4-24C6-42CB-A789-197E1D59EF89}" type="slidenum">
              <a:rPr lang="en-US" smtClean="0"/>
              <a:t>41</a:t>
            </a:fld>
            <a:endParaRPr lang="en-US"/>
          </a:p>
        </p:txBody>
      </p:sp>
    </p:spTree>
    <p:extLst>
      <p:ext uri="{BB962C8B-B14F-4D97-AF65-F5344CB8AC3E}">
        <p14:creationId xmlns:p14="http://schemas.microsoft.com/office/powerpoint/2010/main" val="27146509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31A28-9380-87D9-D8DD-04BC81960B02}"/>
              </a:ext>
            </a:extLst>
          </p:cNvPr>
          <p:cNvSpPr>
            <a:spLocks noGrp="1"/>
          </p:cNvSpPr>
          <p:nvPr>
            <p:ph type="title"/>
          </p:nvPr>
        </p:nvSpPr>
        <p:spPr/>
        <p:txBody>
          <a:bodyPr/>
          <a:lstStyle/>
          <a:p>
            <a:r>
              <a:rPr lang="en-US" dirty="0"/>
              <a:t>Money</a:t>
            </a:r>
          </a:p>
        </p:txBody>
      </p:sp>
      <p:sp>
        <p:nvSpPr>
          <p:cNvPr id="3" name="Content Placeholder 2">
            <a:extLst>
              <a:ext uri="{FF2B5EF4-FFF2-40B4-BE49-F238E27FC236}">
                <a16:creationId xmlns:a16="http://schemas.microsoft.com/office/drawing/2014/main" id="{836EDB46-B46C-3782-02F0-996FB747A888}"/>
              </a:ext>
            </a:extLst>
          </p:cNvPr>
          <p:cNvSpPr>
            <a:spLocks noGrp="1"/>
          </p:cNvSpPr>
          <p:nvPr>
            <p:ph idx="1"/>
          </p:nvPr>
        </p:nvSpPr>
        <p:spPr>
          <a:xfrm>
            <a:off x="914400" y="2442949"/>
            <a:ext cx="10276339" cy="3948889"/>
          </a:xfrm>
        </p:spPr>
        <p:txBody>
          <a:bodyPr/>
          <a:lstStyle/>
          <a:p>
            <a:r>
              <a:rPr lang="en-US" dirty="0"/>
              <a:t>Avoid Financial delinquency</a:t>
            </a:r>
          </a:p>
          <a:p>
            <a:pPr lvl="1"/>
            <a:r>
              <a:rPr lang="en-US" dirty="0"/>
              <a:t>Document all transactions on the Troop family transactions Record form</a:t>
            </a:r>
          </a:p>
          <a:p>
            <a:pPr lvl="1"/>
            <a:r>
              <a:rPr lang="en-US" dirty="0"/>
              <a:t>Decline overdraft protection for your bank account</a:t>
            </a:r>
          </a:p>
          <a:p>
            <a:pPr lvl="1"/>
            <a:r>
              <a:rPr lang="en-US" b="1" dirty="0"/>
              <a:t>The troop can decide whether to accept checks or NOT. Recommend </a:t>
            </a:r>
            <a:r>
              <a:rPr lang="en-US" b="1" dirty="0" err="1"/>
              <a:t>npot</a:t>
            </a:r>
            <a:r>
              <a:rPr lang="en-US" b="1" dirty="0"/>
              <a:t> taking checks </a:t>
            </a:r>
          </a:p>
          <a:p>
            <a:pPr lvl="1"/>
            <a:r>
              <a:rPr lang="en-US" dirty="0"/>
              <a:t>Do NOT pay in advance for families who have not paid for their cookies</a:t>
            </a:r>
          </a:p>
          <a:p>
            <a:r>
              <a:rPr lang="en-US" dirty="0"/>
              <a:t>Make sure caregivers understand they are financially responsible for all cookies they pick up</a:t>
            </a:r>
          </a:p>
          <a:p>
            <a:r>
              <a:rPr lang="en-US" dirty="0"/>
              <a:t>Ensure caregivers signature for all picked up cookies</a:t>
            </a:r>
          </a:p>
        </p:txBody>
      </p:sp>
      <p:sp>
        <p:nvSpPr>
          <p:cNvPr id="6" name="Date Placeholder 5">
            <a:extLst>
              <a:ext uri="{FF2B5EF4-FFF2-40B4-BE49-F238E27FC236}">
                <a16:creationId xmlns:a16="http://schemas.microsoft.com/office/drawing/2014/main" id="{5DD5307C-00D3-EAF5-3A53-6B0878987383}"/>
              </a:ext>
            </a:extLst>
          </p:cNvPr>
          <p:cNvSpPr>
            <a:spLocks noGrp="1"/>
          </p:cNvSpPr>
          <p:nvPr>
            <p:ph type="dt" sz="half" idx="10"/>
          </p:nvPr>
        </p:nvSpPr>
        <p:spPr/>
        <p:txBody>
          <a:bodyPr/>
          <a:lstStyle/>
          <a:p>
            <a:fld id="{4C04D663-EEC0-4F83-9AE2-4F51CC035850}" type="datetime1">
              <a:rPr lang="en-US" smtClean="0"/>
              <a:t>11/16/2023</a:t>
            </a:fld>
            <a:endParaRPr lang="en-US"/>
          </a:p>
        </p:txBody>
      </p:sp>
      <p:sp>
        <p:nvSpPr>
          <p:cNvPr id="7" name="Slide Number Placeholder 6">
            <a:extLst>
              <a:ext uri="{FF2B5EF4-FFF2-40B4-BE49-F238E27FC236}">
                <a16:creationId xmlns:a16="http://schemas.microsoft.com/office/drawing/2014/main" id="{847C6B5D-070D-C57F-0B5A-3503AEB39F9D}"/>
              </a:ext>
            </a:extLst>
          </p:cNvPr>
          <p:cNvSpPr>
            <a:spLocks noGrp="1"/>
          </p:cNvSpPr>
          <p:nvPr>
            <p:ph type="sldNum" sz="quarter" idx="12"/>
          </p:nvPr>
        </p:nvSpPr>
        <p:spPr/>
        <p:txBody>
          <a:bodyPr/>
          <a:lstStyle/>
          <a:p>
            <a:fld id="{FEE1C0A4-24C6-42CB-A789-197E1D59EF89}" type="slidenum">
              <a:rPr lang="en-US" smtClean="0"/>
              <a:t>42</a:t>
            </a:fld>
            <a:endParaRPr lang="en-US"/>
          </a:p>
        </p:txBody>
      </p:sp>
    </p:spTree>
    <p:extLst>
      <p:ext uri="{BB962C8B-B14F-4D97-AF65-F5344CB8AC3E}">
        <p14:creationId xmlns:p14="http://schemas.microsoft.com/office/powerpoint/2010/main" val="34925572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04FD3-4546-9487-E0AF-DC2D66D8C0CB}"/>
              </a:ext>
            </a:extLst>
          </p:cNvPr>
          <p:cNvSpPr>
            <a:spLocks noGrp="1"/>
          </p:cNvSpPr>
          <p:nvPr>
            <p:ph type="title"/>
          </p:nvPr>
        </p:nvSpPr>
        <p:spPr/>
        <p:txBody>
          <a:bodyPr/>
          <a:lstStyle/>
          <a:p>
            <a:r>
              <a:rPr lang="en-US" dirty="0"/>
              <a:t>Electronic payment methods</a:t>
            </a:r>
          </a:p>
        </p:txBody>
      </p:sp>
      <p:sp>
        <p:nvSpPr>
          <p:cNvPr id="4" name="Date Placeholder 3">
            <a:extLst>
              <a:ext uri="{FF2B5EF4-FFF2-40B4-BE49-F238E27FC236}">
                <a16:creationId xmlns:a16="http://schemas.microsoft.com/office/drawing/2014/main" id="{B0277EAF-F28B-58E9-FA5C-10E0F4CAA0B2}"/>
              </a:ext>
            </a:extLst>
          </p:cNvPr>
          <p:cNvSpPr>
            <a:spLocks noGrp="1"/>
          </p:cNvSpPr>
          <p:nvPr>
            <p:ph type="dt" sz="half" idx="10"/>
          </p:nvPr>
        </p:nvSpPr>
        <p:spPr/>
        <p:txBody>
          <a:bodyPr/>
          <a:lstStyle/>
          <a:p>
            <a:fld id="{CFC1F1E9-FBD6-44A0-B00A-AA50F47C3ABC}" type="datetime1">
              <a:rPr lang="en-US" smtClean="0"/>
              <a:t>11/16/2023</a:t>
            </a:fld>
            <a:endParaRPr lang="en-US"/>
          </a:p>
        </p:txBody>
      </p:sp>
      <p:sp>
        <p:nvSpPr>
          <p:cNvPr id="5" name="Slide Number Placeholder 4">
            <a:extLst>
              <a:ext uri="{FF2B5EF4-FFF2-40B4-BE49-F238E27FC236}">
                <a16:creationId xmlns:a16="http://schemas.microsoft.com/office/drawing/2014/main" id="{05AADEF5-1F1C-EFDD-6BEB-DB7F31E769FD}"/>
              </a:ext>
            </a:extLst>
          </p:cNvPr>
          <p:cNvSpPr>
            <a:spLocks noGrp="1"/>
          </p:cNvSpPr>
          <p:nvPr>
            <p:ph type="sldNum" sz="quarter" idx="12"/>
          </p:nvPr>
        </p:nvSpPr>
        <p:spPr/>
        <p:txBody>
          <a:bodyPr/>
          <a:lstStyle/>
          <a:p>
            <a:fld id="{FEE1C0A4-24C6-42CB-A789-197E1D59EF89}" type="slidenum">
              <a:rPr lang="en-US" smtClean="0"/>
              <a:t>43</a:t>
            </a:fld>
            <a:endParaRPr lang="en-US"/>
          </a:p>
        </p:txBody>
      </p:sp>
      <p:pic>
        <p:nvPicPr>
          <p:cNvPr id="6" name="Google Shape;196;p22">
            <a:extLst>
              <a:ext uri="{FF2B5EF4-FFF2-40B4-BE49-F238E27FC236}">
                <a16:creationId xmlns:a16="http://schemas.microsoft.com/office/drawing/2014/main" id="{E6436534-B013-5BFF-D72E-CBF8626F0C34}"/>
              </a:ext>
            </a:extLst>
          </p:cNvPr>
          <p:cNvPicPr preferRelativeResize="0"/>
          <p:nvPr/>
        </p:nvPicPr>
        <p:blipFill rotWithShape="1">
          <a:blip r:embed="rId2">
            <a:alphaModFix/>
          </a:blip>
          <a:srcRect/>
          <a:stretch/>
        </p:blipFill>
        <p:spPr>
          <a:xfrm>
            <a:off x="241645" y="2477341"/>
            <a:ext cx="7629525" cy="2544119"/>
          </a:xfrm>
          <a:prstGeom prst="rect">
            <a:avLst/>
          </a:prstGeom>
          <a:noFill/>
          <a:ln>
            <a:noFill/>
          </a:ln>
        </p:spPr>
      </p:pic>
      <p:pic>
        <p:nvPicPr>
          <p:cNvPr id="7" name="Google Shape;197;p22">
            <a:extLst>
              <a:ext uri="{FF2B5EF4-FFF2-40B4-BE49-F238E27FC236}">
                <a16:creationId xmlns:a16="http://schemas.microsoft.com/office/drawing/2014/main" id="{C5F2BFC6-4A5B-8CAC-461F-91D09B0D0ACA}"/>
              </a:ext>
            </a:extLst>
          </p:cNvPr>
          <p:cNvPicPr preferRelativeResize="0"/>
          <p:nvPr/>
        </p:nvPicPr>
        <p:blipFill rotWithShape="1">
          <a:blip r:embed="rId3">
            <a:alphaModFix/>
          </a:blip>
          <a:srcRect/>
          <a:stretch/>
        </p:blipFill>
        <p:spPr>
          <a:xfrm>
            <a:off x="8002906" y="4446173"/>
            <a:ext cx="3546050" cy="1852675"/>
          </a:xfrm>
          <a:prstGeom prst="rect">
            <a:avLst/>
          </a:prstGeom>
          <a:noFill/>
          <a:ln>
            <a:noFill/>
          </a:ln>
        </p:spPr>
      </p:pic>
      <p:sp>
        <p:nvSpPr>
          <p:cNvPr id="3" name="TextBox 2">
            <a:extLst>
              <a:ext uri="{FF2B5EF4-FFF2-40B4-BE49-F238E27FC236}">
                <a16:creationId xmlns:a16="http://schemas.microsoft.com/office/drawing/2014/main" id="{921C00F7-FDC3-5B79-7BF7-D2B4431B0290}"/>
              </a:ext>
            </a:extLst>
          </p:cNvPr>
          <p:cNvSpPr txBox="1"/>
          <p:nvPr/>
        </p:nvSpPr>
        <p:spPr>
          <a:xfrm>
            <a:off x="304800" y="5337717"/>
            <a:ext cx="7017834" cy="646331"/>
          </a:xfrm>
          <a:prstGeom prst="rect">
            <a:avLst/>
          </a:prstGeom>
          <a:noFill/>
        </p:spPr>
        <p:txBody>
          <a:bodyPr wrap="square" rtlCol="0">
            <a:spAutoFit/>
          </a:bodyPr>
          <a:lstStyle/>
          <a:p>
            <a:pPr marL="285750" indent="-285750">
              <a:buFont typeface="Arial" panose="020B0604020202020204" pitchFamily="34" charset="0"/>
              <a:buChar char="•"/>
            </a:pPr>
            <a:r>
              <a:rPr lang="en-US" dirty="0"/>
              <a:t>Credit Cards can also be taken via GS Digital Cookie</a:t>
            </a:r>
          </a:p>
          <a:p>
            <a:pPr marL="285750" indent="-285750">
              <a:buFont typeface="Arial" panose="020B0604020202020204" pitchFamily="34" charset="0"/>
              <a:buChar char="•"/>
            </a:pPr>
            <a:r>
              <a:rPr lang="en-US" dirty="0"/>
              <a:t>  </a:t>
            </a:r>
          </a:p>
        </p:txBody>
      </p:sp>
    </p:spTree>
    <p:extLst>
      <p:ext uri="{BB962C8B-B14F-4D97-AF65-F5344CB8AC3E}">
        <p14:creationId xmlns:p14="http://schemas.microsoft.com/office/powerpoint/2010/main" val="38603859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08AA1-0E23-027C-E7FB-77C46E3BB07D}"/>
              </a:ext>
            </a:extLst>
          </p:cNvPr>
          <p:cNvSpPr>
            <a:spLocks noGrp="1"/>
          </p:cNvSpPr>
          <p:nvPr>
            <p:ph type="title"/>
          </p:nvPr>
        </p:nvSpPr>
        <p:spPr/>
        <p:txBody>
          <a:bodyPr/>
          <a:lstStyle/>
          <a:p>
            <a:r>
              <a:rPr lang="en-US" dirty="0"/>
              <a:t>Resources </a:t>
            </a:r>
          </a:p>
        </p:txBody>
      </p:sp>
      <p:sp>
        <p:nvSpPr>
          <p:cNvPr id="4" name="TextBox 6">
            <a:extLst>
              <a:ext uri="{FF2B5EF4-FFF2-40B4-BE49-F238E27FC236}">
                <a16:creationId xmlns:a16="http://schemas.microsoft.com/office/drawing/2014/main" id="{4867118C-1B0C-2A6B-BAF4-2126E51C0CF0}"/>
              </a:ext>
            </a:extLst>
          </p:cNvPr>
          <p:cNvSpPr txBox="1">
            <a:spLocks noGrp="1"/>
          </p:cNvSpPr>
          <p:nvPr>
            <p:ph idx="1"/>
          </p:nvPr>
        </p:nvSpPr>
        <p:spPr>
          <a:xfrm>
            <a:off x="214004" y="2724819"/>
            <a:ext cx="8998235" cy="4113947"/>
          </a:xfrm>
          <a:prstGeom prst="rect">
            <a:avLst/>
          </a:prstGeom>
        </p:spPr>
        <p:txBody>
          <a:bodyPr wrap="square" lIns="0" tIns="0" rIns="0" bIns="0" rtlCol="0" anchor="t">
            <a:spAutoFit/>
          </a:bodyPr>
          <a:lstStyle/>
          <a:p>
            <a:r>
              <a:rPr lang="en-US" b="1" dirty="0">
                <a:solidFill>
                  <a:srgbClr val="000000"/>
                </a:solidFill>
                <a:latin typeface="+mj-lt"/>
              </a:rPr>
              <a:t>Little Brownie Bakers Resources</a:t>
            </a:r>
          </a:p>
          <a:p>
            <a:pPr lvl="1"/>
            <a:r>
              <a:rPr lang="en-US" dirty="0">
                <a:solidFill>
                  <a:srgbClr val="000000"/>
                </a:solidFill>
                <a:latin typeface="Trefoil Sans 2"/>
              </a:rPr>
              <a:t> </a:t>
            </a:r>
            <a:r>
              <a:rPr lang="en-US" dirty="0">
                <a:solidFill>
                  <a:srgbClr val="000000"/>
                </a:solidFill>
              </a:rPr>
              <a:t>eBudde Help Center</a:t>
            </a:r>
          </a:p>
          <a:p>
            <a:pPr lvl="1"/>
            <a:r>
              <a:rPr lang="en-US" dirty="0">
                <a:solidFill>
                  <a:srgbClr val="000000"/>
                </a:solidFill>
              </a:rPr>
              <a:t>LBB Website</a:t>
            </a:r>
          </a:p>
          <a:p>
            <a:pPr lvl="1"/>
            <a:r>
              <a:rPr lang="en-US" dirty="0">
                <a:solidFill>
                  <a:srgbClr val="000000"/>
                </a:solidFill>
              </a:rPr>
              <a:t>eBudde Microburst Trainings (</a:t>
            </a:r>
            <a:r>
              <a:rPr lang="en-US" dirty="0" err="1">
                <a:solidFill>
                  <a:srgbClr val="000000"/>
                </a:solidFill>
              </a:rPr>
              <a:t>Youtube</a:t>
            </a:r>
            <a:r>
              <a:rPr lang="en-US" dirty="0">
                <a:solidFill>
                  <a:srgbClr val="000000"/>
                </a:solidFill>
              </a:rPr>
              <a:t>)</a:t>
            </a:r>
          </a:p>
          <a:p>
            <a:pPr lvl="1"/>
            <a:r>
              <a:rPr lang="en-US" dirty="0">
                <a:solidFill>
                  <a:srgbClr val="000000"/>
                </a:solidFill>
              </a:rPr>
              <a:t>eBudde App</a:t>
            </a:r>
          </a:p>
          <a:p>
            <a:r>
              <a:rPr lang="en-US" b="1" dirty="0">
                <a:solidFill>
                  <a:srgbClr val="000000"/>
                </a:solidFill>
                <a:latin typeface="+mj-lt"/>
              </a:rPr>
              <a:t>Council Resources </a:t>
            </a:r>
          </a:p>
          <a:p>
            <a:pPr lvl="1"/>
            <a:r>
              <a:rPr lang="en-US" dirty="0" err="1">
                <a:solidFill>
                  <a:srgbClr val="000000"/>
                </a:solidFill>
              </a:rPr>
              <a:t>Linktree</a:t>
            </a:r>
            <a:endParaRPr lang="en-US" dirty="0">
              <a:solidFill>
                <a:srgbClr val="000000"/>
              </a:solidFill>
            </a:endParaRPr>
          </a:p>
          <a:p>
            <a:pPr lvl="1"/>
            <a:r>
              <a:rPr lang="en-US" dirty="0" err="1">
                <a:solidFill>
                  <a:srgbClr val="000000"/>
                </a:solidFill>
              </a:rPr>
              <a:t>gsLearn</a:t>
            </a:r>
            <a:endParaRPr lang="en-US" dirty="0">
              <a:solidFill>
                <a:srgbClr val="000000"/>
              </a:solidFill>
            </a:endParaRPr>
          </a:p>
          <a:p>
            <a:pPr lvl="1"/>
            <a:r>
              <a:rPr lang="en-US" dirty="0">
                <a:solidFill>
                  <a:srgbClr val="000000"/>
                </a:solidFill>
              </a:rPr>
              <a:t>GSCNC Website</a:t>
            </a:r>
          </a:p>
          <a:p>
            <a:r>
              <a:rPr lang="en-US" b="1" dirty="0">
                <a:solidFill>
                  <a:srgbClr val="000000"/>
                </a:solidFill>
              </a:rPr>
              <a:t>Send an email to </a:t>
            </a:r>
            <a:r>
              <a:rPr lang="en-US" sz="1800" b="1" dirty="0">
                <a:solidFill>
                  <a:srgbClr val="00B050"/>
                </a:solidFill>
                <a:sym typeface="Arial"/>
                <a:hlinkClick r:id="rId2">
                  <a:extLst>
                    <a:ext uri="{A12FA001-AC4F-418D-AE19-62706E023703}">
                      <ahyp:hlinkClr xmlns:ahyp="http://schemas.microsoft.com/office/drawing/2018/hyperlinkcolor" val="tx"/>
                    </a:ext>
                  </a:extLst>
                </a:hlinkClick>
              </a:rPr>
              <a:t>su809cookies@gmail.com</a:t>
            </a:r>
            <a:r>
              <a:rPr lang="en-US" sz="1800" b="1" dirty="0">
                <a:solidFill>
                  <a:srgbClr val="00B050"/>
                </a:solidFill>
                <a:sym typeface="Arial"/>
              </a:rPr>
              <a:t> </a:t>
            </a:r>
          </a:p>
          <a:p>
            <a:endParaRPr lang="en-US" b="1" dirty="0">
              <a:solidFill>
                <a:srgbClr val="000000"/>
              </a:solidFill>
            </a:endParaRPr>
          </a:p>
        </p:txBody>
      </p:sp>
      <p:pic>
        <p:nvPicPr>
          <p:cNvPr id="7" name="Picture 6" descr="A qr code with a star in the center&#10;&#10;Description automatically generated">
            <a:extLst>
              <a:ext uri="{FF2B5EF4-FFF2-40B4-BE49-F238E27FC236}">
                <a16:creationId xmlns:a16="http://schemas.microsoft.com/office/drawing/2014/main" id="{442036BE-8E3F-08F3-BD8E-BB308E7B92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6144" y="4376553"/>
            <a:ext cx="1840446" cy="1840446"/>
          </a:xfrm>
          <a:prstGeom prst="rect">
            <a:avLst/>
          </a:prstGeom>
        </p:spPr>
      </p:pic>
      <p:sp>
        <p:nvSpPr>
          <p:cNvPr id="8" name="TextBox 7">
            <a:extLst>
              <a:ext uri="{FF2B5EF4-FFF2-40B4-BE49-F238E27FC236}">
                <a16:creationId xmlns:a16="http://schemas.microsoft.com/office/drawing/2014/main" id="{CCA8E436-7F2F-D843-684A-B5DECFFE0DB8}"/>
              </a:ext>
            </a:extLst>
          </p:cNvPr>
          <p:cNvSpPr txBox="1"/>
          <p:nvPr/>
        </p:nvSpPr>
        <p:spPr>
          <a:xfrm>
            <a:off x="6619164" y="3256318"/>
            <a:ext cx="4462818" cy="954107"/>
          </a:xfrm>
          <a:prstGeom prst="rect">
            <a:avLst/>
          </a:prstGeom>
          <a:noFill/>
        </p:spPr>
        <p:txBody>
          <a:bodyPr wrap="square" rtlCol="0">
            <a:spAutoFit/>
          </a:bodyPr>
          <a:lstStyle/>
          <a:p>
            <a:r>
              <a:rPr lang="en-US" sz="2800" dirty="0"/>
              <a:t>QR CODE to </a:t>
            </a:r>
            <a:r>
              <a:rPr lang="en-US" sz="2800" dirty="0" err="1"/>
              <a:t>Linktree</a:t>
            </a:r>
            <a:r>
              <a:rPr lang="en-US" sz="2800" dirty="0"/>
              <a:t> and the TCM Manual </a:t>
            </a:r>
          </a:p>
        </p:txBody>
      </p:sp>
      <p:sp>
        <p:nvSpPr>
          <p:cNvPr id="9" name="Date Placeholder 8">
            <a:extLst>
              <a:ext uri="{FF2B5EF4-FFF2-40B4-BE49-F238E27FC236}">
                <a16:creationId xmlns:a16="http://schemas.microsoft.com/office/drawing/2014/main" id="{7B4B2424-78B1-09E4-C1AB-0E0F62A3BD98}"/>
              </a:ext>
            </a:extLst>
          </p:cNvPr>
          <p:cNvSpPr>
            <a:spLocks noGrp="1"/>
          </p:cNvSpPr>
          <p:nvPr>
            <p:ph type="dt" sz="half" idx="10"/>
          </p:nvPr>
        </p:nvSpPr>
        <p:spPr/>
        <p:txBody>
          <a:bodyPr/>
          <a:lstStyle/>
          <a:p>
            <a:fld id="{53C5ABEF-55BC-4DD5-8E9A-7EA0C604146C}" type="datetime1">
              <a:rPr lang="en-US" smtClean="0"/>
              <a:t>11/16/2023</a:t>
            </a:fld>
            <a:endParaRPr lang="en-US"/>
          </a:p>
        </p:txBody>
      </p:sp>
      <p:sp>
        <p:nvSpPr>
          <p:cNvPr id="10" name="Slide Number Placeholder 9">
            <a:extLst>
              <a:ext uri="{FF2B5EF4-FFF2-40B4-BE49-F238E27FC236}">
                <a16:creationId xmlns:a16="http://schemas.microsoft.com/office/drawing/2014/main" id="{95C85085-361F-9A50-B02F-5EE024CB4F1D}"/>
              </a:ext>
            </a:extLst>
          </p:cNvPr>
          <p:cNvSpPr>
            <a:spLocks noGrp="1"/>
          </p:cNvSpPr>
          <p:nvPr>
            <p:ph type="sldNum" sz="quarter" idx="12"/>
          </p:nvPr>
        </p:nvSpPr>
        <p:spPr/>
        <p:txBody>
          <a:bodyPr/>
          <a:lstStyle/>
          <a:p>
            <a:fld id="{FEE1C0A4-24C6-42CB-A789-197E1D59EF89}" type="slidenum">
              <a:rPr lang="en-US" smtClean="0"/>
              <a:t>44</a:t>
            </a:fld>
            <a:endParaRPr lang="en-US"/>
          </a:p>
        </p:txBody>
      </p:sp>
    </p:spTree>
    <p:extLst>
      <p:ext uri="{BB962C8B-B14F-4D97-AF65-F5344CB8AC3E}">
        <p14:creationId xmlns:p14="http://schemas.microsoft.com/office/powerpoint/2010/main" val="4940478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2" descr="It's time to celebrate volunteers! – ICSNews"/>
          <p:cNvPicPr preferRelativeResize="0"/>
          <p:nvPr/>
        </p:nvPicPr>
        <p:blipFill rotWithShape="1">
          <a:blip r:embed="rId3">
            <a:alphaModFix/>
          </a:blip>
          <a:srcRect/>
          <a:stretch/>
        </p:blipFill>
        <p:spPr>
          <a:xfrm>
            <a:off x="1224564" y="2579209"/>
            <a:ext cx="9742871" cy="3965028"/>
          </a:xfrm>
          <a:prstGeom prst="rect">
            <a:avLst/>
          </a:prstGeom>
          <a:noFill/>
          <a:ln>
            <a:noFill/>
          </a:ln>
        </p:spPr>
      </p:pic>
      <p:sp>
        <p:nvSpPr>
          <p:cNvPr id="4" name="Title 3">
            <a:extLst>
              <a:ext uri="{FF2B5EF4-FFF2-40B4-BE49-F238E27FC236}">
                <a16:creationId xmlns:a16="http://schemas.microsoft.com/office/drawing/2014/main" id="{5F136A58-1EFD-39DC-923C-4DBB4EB503FC}"/>
              </a:ext>
            </a:extLst>
          </p:cNvPr>
          <p:cNvSpPr>
            <a:spLocks noGrp="1"/>
          </p:cNvSpPr>
          <p:nvPr>
            <p:ph type="title"/>
          </p:nvPr>
        </p:nvSpPr>
        <p:spPr/>
        <p:txBody>
          <a:bodyPr/>
          <a:lstStyle/>
          <a:p>
            <a:r>
              <a:rPr lang="en-US" dirty="0"/>
              <a:t>Cheers to a great Cookie Season</a:t>
            </a:r>
          </a:p>
        </p:txBody>
      </p:sp>
      <p:sp>
        <p:nvSpPr>
          <p:cNvPr id="2" name="Date Placeholder 1">
            <a:extLst>
              <a:ext uri="{FF2B5EF4-FFF2-40B4-BE49-F238E27FC236}">
                <a16:creationId xmlns:a16="http://schemas.microsoft.com/office/drawing/2014/main" id="{A74E7AF7-5B67-B792-7ED0-730ACAB73F4C}"/>
              </a:ext>
            </a:extLst>
          </p:cNvPr>
          <p:cNvSpPr>
            <a:spLocks noGrp="1"/>
          </p:cNvSpPr>
          <p:nvPr>
            <p:ph type="dt" sz="half" idx="10"/>
          </p:nvPr>
        </p:nvSpPr>
        <p:spPr/>
        <p:txBody>
          <a:bodyPr/>
          <a:lstStyle/>
          <a:p>
            <a:fld id="{7A7F745E-84FF-4626-966E-3012EE3F7BBF}" type="datetime1">
              <a:rPr lang="en-US" smtClean="0"/>
              <a:t>11/16/2023</a:t>
            </a:fld>
            <a:endParaRPr lang="en-US"/>
          </a:p>
        </p:txBody>
      </p:sp>
      <p:sp>
        <p:nvSpPr>
          <p:cNvPr id="3" name="Slide Number Placeholder 2">
            <a:extLst>
              <a:ext uri="{FF2B5EF4-FFF2-40B4-BE49-F238E27FC236}">
                <a16:creationId xmlns:a16="http://schemas.microsoft.com/office/drawing/2014/main" id="{A683EC42-CA53-7AA8-1EDF-96E5811A0B4B}"/>
              </a:ext>
            </a:extLst>
          </p:cNvPr>
          <p:cNvSpPr>
            <a:spLocks noGrp="1"/>
          </p:cNvSpPr>
          <p:nvPr>
            <p:ph type="sldNum" sz="quarter" idx="12"/>
          </p:nvPr>
        </p:nvSpPr>
        <p:spPr/>
        <p:txBody>
          <a:bodyPr/>
          <a:lstStyle/>
          <a:p>
            <a:fld id="{FEE1C0A4-24C6-42CB-A789-197E1D59EF89}" type="slidenum">
              <a:rPr lang="en-US" smtClean="0"/>
              <a:t>45</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3" descr="What Girls Learn From Cookies! | girl scouts of central illinois"/>
          <p:cNvPicPr preferRelativeResize="0"/>
          <p:nvPr/>
        </p:nvPicPr>
        <p:blipFill rotWithShape="1">
          <a:blip r:embed="rId3">
            <a:alphaModFix/>
          </a:blip>
          <a:srcRect/>
          <a:stretch/>
        </p:blipFill>
        <p:spPr>
          <a:xfrm>
            <a:off x="1906805" y="2224725"/>
            <a:ext cx="9009434" cy="4421172"/>
          </a:xfrm>
          <a:prstGeom prst="rect">
            <a:avLst/>
          </a:prstGeom>
          <a:noFill/>
          <a:ln>
            <a:noFill/>
          </a:ln>
        </p:spPr>
      </p:pic>
      <p:sp>
        <p:nvSpPr>
          <p:cNvPr id="2" name="Title 1">
            <a:extLst>
              <a:ext uri="{FF2B5EF4-FFF2-40B4-BE49-F238E27FC236}">
                <a16:creationId xmlns:a16="http://schemas.microsoft.com/office/drawing/2014/main" id="{CBD187DF-54FA-DFD1-8EB6-8DEC83267179}"/>
              </a:ext>
            </a:extLst>
          </p:cNvPr>
          <p:cNvSpPr>
            <a:spLocks noGrp="1"/>
          </p:cNvSpPr>
          <p:nvPr>
            <p:ph type="title"/>
          </p:nvPr>
        </p:nvSpPr>
        <p:spPr/>
        <p:txBody>
          <a:bodyPr/>
          <a:lstStyle/>
          <a:p>
            <a:r>
              <a:rPr lang="en-US" dirty="0"/>
              <a:t>What do the girls learn</a:t>
            </a:r>
          </a:p>
        </p:txBody>
      </p:sp>
      <p:pic>
        <p:nvPicPr>
          <p:cNvPr id="4" name="Google Shape;106;g290d1532afc_0_16">
            <a:extLst>
              <a:ext uri="{FF2B5EF4-FFF2-40B4-BE49-F238E27FC236}">
                <a16:creationId xmlns:a16="http://schemas.microsoft.com/office/drawing/2014/main" id="{A60BA0B6-C554-2FA3-DAAD-FB39F0ED06EE}"/>
              </a:ext>
            </a:extLst>
          </p:cNvPr>
          <p:cNvPicPr preferRelativeResize="0"/>
          <p:nvPr/>
        </p:nvPicPr>
        <p:blipFill>
          <a:blip r:embed="rId4">
            <a:alphaModFix/>
          </a:blip>
          <a:stretch>
            <a:fillRect/>
          </a:stretch>
        </p:blipFill>
        <p:spPr>
          <a:xfrm>
            <a:off x="8791871" y="518377"/>
            <a:ext cx="1696725" cy="1617545"/>
          </a:xfrm>
          <a:prstGeom prst="rect">
            <a:avLst/>
          </a:prstGeom>
          <a:noFill/>
          <a:ln>
            <a:noFill/>
          </a:ln>
        </p:spPr>
      </p:pic>
      <p:sp>
        <p:nvSpPr>
          <p:cNvPr id="3" name="Date Placeholder 2">
            <a:extLst>
              <a:ext uri="{FF2B5EF4-FFF2-40B4-BE49-F238E27FC236}">
                <a16:creationId xmlns:a16="http://schemas.microsoft.com/office/drawing/2014/main" id="{273713BF-A882-938A-3C38-9DCD2A602D7E}"/>
              </a:ext>
            </a:extLst>
          </p:cNvPr>
          <p:cNvSpPr>
            <a:spLocks noGrp="1"/>
          </p:cNvSpPr>
          <p:nvPr>
            <p:ph type="dt" sz="half" idx="10"/>
          </p:nvPr>
        </p:nvSpPr>
        <p:spPr/>
        <p:txBody>
          <a:bodyPr/>
          <a:lstStyle/>
          <a:p>
            <a:fld id="{0629C143-A3CC-4DAF-A61C-E5F7CA51FB90}" type="datetime1">
              <a:rPr lang="en-US" smtClean="0"/>
              <a:t>11/16/2023</a:t>
            </a:fld>
            <a:endParaRPr lang="en-US"/>
          </a:p>
        </p:txBody>
      </p:sp>
      <p:sp>
        <p:nvSpPr>
          <p:cNvPr id="5" name="Slide Number Placeholder 4">
            <a:extLst>
              <a:ext uri="{FF2B5EF4-FFF2-40B4-BE49-F238E27FC236}">
                <a16:creationId xmlns:a16="http://schemas.microsoft.com/office/drawing/2014/main" id="{3D612C71-7FB6-0099-88F6-F41BAA32C777}"/>
              </a:ext>
            </a:extLst>
          </p:cNvPr>
          <p:cNvSpPr>
            <a:spLocks noGrp="1"/>
          </p:cNvSpPr>
          <p:nvPr>
            <p:ph type="sldNum" sz="quarter" idx="12"/>
          </p:nvPr>
        </p:nvSpPr>
        <p:spPr/>
        <p:txBody>
          <a:bodyPr/>
          <a:lstStyle/>
          <a:p>
            <a:fld id="{FEE1C0A4-24C6-42CB-A789-197E1D59EF89}" type="slidenum">
              <a:rPr lang="en-US" smtClean="0"/>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C93B5-EEBA-1666-2317-47349AFFAD76}"/>
              </a:ext>
            </a:extLst>
          </p:cNvPr>
          <p:cNvSpPr>
            <a:spLocks noGrp="1"/>
          </p:cNvSpPr>
          <p:nvPr>
            <p:ph type="title"/>
          </p:nvPr>
        </p:nvSpPr>
        <p:spPr/>
        <p:txBody>
          <a:bodyPr/>
          <a:lstStyle/>
          <a:p>
            <a:r>
              <a:rPr lang="en-US" dirty="0"/>
              <a:t>Meet the Cookies</a:t>
            </a:r>
          </a:p>
        </p:txBody>
      </p:sp>
      <p:sp>
        <p:nvSpPr>
          <p:cNvPr id="5" name="Text Placeholder 4">
            <a:extLst>
              <a:ext uri="{FF2B5EF4-FFF2-40B4-BE49-F238E27FC236}">
                <a16:creationId xmlns:a16="http://schemas.microsoft.com/office/drawing/2014/main" id="{D46172A1-5F26-0AED-8864-3ADFC64136DA}"/>
              </a:ext>
            </a:extLst>
          </p:cNvPr>
          <p:cNvSpPr>
            <a:spLocks noGrp="1"/>
          </p:cNvSpPr>
          <p:nvPr>
            <p:ph type="body" idx="1"/>
          </p:nvPr>
        </p:nvSpPr>
        <p:spPr>
          <a:xfrm>
            <a:off x="189609" y="2552071"/>
            <a:ext cx="5793680" cy="576262"/>
          </a:xfrm>
        </p:spPr>
        <p:txBody>
          <a:bodyPr/>
          <a:lstStyle/>
          <a:p>
            <a:r>
              <a:rPr lang="en-US" sz="3200" dirty="0"/>
              <a:t>These are the $5.00 Cookies</a:t>
            </a:r>
          </a:p>
        </p:txBody>
      </p:sp>
      <p:pic>
        <p:nvPicPr>
          <p:cNvPr id="10" name="Content Placeholder 9">
            <a:extLst>
              <a:ext uri="{FF2B5EF4-FFF2-40B4-BE49-F238E27FC236}">
                <a16:creationId xmlns:a16="http://schemas.microsoft.com/office/drawing/2014/main" id="{11A2D4F6-A819-D3CA-6CAD-76A4CFDB858F}"/>
              </a:ext>
            </a:extLst>
          </p:cNvPr>
          <p:cNvPicPr>
            <a:picLocks noGrp="1" noChangeAspect="1"/>
          </p:cNvPicPr>
          <p:nvPr>
            <p:ph sz="half" idx="2"/>
          </p:nvPr>
        </p:nvPicPr>
        <p:blipFill>
          <a:blip r:embed="rId2"/>
          <a:stretch>
            <a:fillRect/>
          </a:stretch>
        </p:blipFill>
        <p:spPr>
          <a:xfrm>
            <a:off x="252079" y="3423426"/>
            <a:ext cx="1238012" cy="1517408"/>
          </a:xfrm>
        </p:spPr>
      </p:pic>
      <p:sp>
        <p:nvSpPr>
          <p:cNvPr id="7" name="Text Placeholder 6">
            <a:extLst>
              <a:ext uri="{FF2B5EF4-FFF2-40B4-BE49-F238E27FC236}">
                <a16:creationId xmlns:a16="http://schemas.microsoft.com/office/drawing/2014/main" id="{4EE64F09-4083-73C9-314A-FFECFA7CFE97}"/>
              </a:ext>
            </a:extLst>
          </p:cNvPr>
          <p:cNvSpPr>
            <a:spLocks noGrp="1"/>
          </p:cNvSpPr>
          <p:nvPr>
            <p:ph type="body" sz="quarter" idx="3"/>
          </p:nvPr>
        </p:nvSpPr>
        <p:spPr>
          <a:xfrm>
            <a:off x="6208713" y="2561069"/>
            <a:ext cx="4825159" cy="576262"/>
          </a:xfrm>
        </p:spPr>
        <p:txBody>
          <a:bodyPr/>
          <a:lstStyle/>
          <a:p>
            <a:r>
              <a:rPr lang="en-US" sz="3200" dirty="0"/>
              <a:t>These are the $6.00</a:t>
            </a:r>
          </a:p>
        </p:txBody>
      </p:sp>
      <p:pic>
        <p:nvPicPr>
          <p:cNvPr id="24" name="Content Placeholder 23">
            <a:extLst>
              <a:ext uri="{FF2B5EF4-FFF2-40B4-BE49-F238E27FC236}">
                <a16:creationId xmlns:a16="http://schemas.microsoft.com/office/drawing/2014/main" id="{F4E9DD6E-5C0F-5800-32F7-BB41580240A7}"/>
              </a:ext>
            </a:extLst>
          </p:cNvPr>
          <p:cNvPicPr>
            <a:picLocks noGrp="1" noChangeAspect="1"/>
          </p:cNvPicPr>
          <p:nvPr>
            <p:ph sz="quarter" idx="4"/>
          </p:nvPr>
        </p:nvPicPr>
        <p:blipFill>
          <a:blip r:embed="rId3"/>
          <a:stretch>
            <a:fillRect/>
          </a:stretch>
        </p:blipFill>
        <p:spPr>
          <a:xfrm>
            <a:off x="6444013" y="3419475"/>
            <a:ext cx="1832239" cy="2097880"/>
          </a:xfrm>
        </p:spPr>
      </p:pic>
      <p:pic>
        <p:nvPicPr>
          <p:cNvPr id="4" name="Google Shape;106;g290d1532afc_0_16">
            <a:extLst>
              <a:ext uri="{FF2B5EF4-FFF2-40B4-BE49-F238E27FC236}">
                <a16:creationId xmlns:a16="http://schemas.microsoft.com/office/drawing/2014/main" id="{E259CBC8-0718-32AD-BF91-86478C39164A}"/>
              </a:ext>
            </a:extLst>
          </p:cNvPr>
          <p:cNvPicPr preferRelativeResize="0"/>
          <p:nvPr/>
        </p:nvPicPr>
        <p:blipFill>
          <a:blip r:embed="rId4">
            <a:alphaModFix/>
          </a:blip>
          <a:stretch>
            <a:fillRect/>
          </a:stretch>
        </p:blipFill>
        <p:spPr>
          <a:xfrm>
            <a:off x="8791871" y="518377"/>
            <a:ext cx="1696725" cy="1617545"/>
          </a:xfrm>
          <a:prstGeom prst="rect">
            <a:avLst/>
          </a:prstGeom>
          <a:noFill/>
          <a:ln>
            <a:noFill/>
          </a:ln>
        </p:spPr>
      </p:pic>
      <p:pic>
        <p:nvPicPr>
          <p:cNvPr id="12" name="Picture 11">
            <a:extLst>
              <a:ext uri="{FF2B5EF4-FFF2-40B4-BE49-F238E27FC236}">
                <a16:creationId xmlns:a16="http://schemas.microsoft.com/office/drawing/2014/main" id="{0E02D6FF-E57D-05C9-4DA9-E89A70C83BA1}"/>
              </a:ext>
            </a:extLst>
          </p:cNvPr>
          <p:cNvPicPr>
            <a:picLocks noChangeAspect="1"/>
          </p:cNvPicPr>
          <p:nvPr/>
        </p:nvPicPr>
        <p:blipFill>
          <a:blip r:embed="rId5"/>
          <a:stretch>
            <a:fillRect/>
          </a:stretch>
        </p:blipFill>
        <p:spPr>
          <a:xfrm>
            <a:off x="1617352" y="3433077"/>
            <a:ext cx="1234440" cy="1379668"/>
          </a:xfrm>
          <a:prstGeom prst="rect">
            <a:avLst/>
          </a:prstGeom>
        </p:spPr>
      </p:pic>
      <p:pic>
        <p:nvPicPr>
          <p:cNvPr id="14" name="Picture 13">
            <a:extLst>
              <a:ext uri="{FF2B5EF4-FFF2-40B4-BE49-F238E27FC236}">
                <a16:creationId xmlns:a16="http://schemas.microsoft.com/office/drawing/2014/main" id="{8B53A085-9F52-762C-74D7-5C8CE26168CE}"/>
              </a:ext>
            </a:extLst>
          </p:cNvPr>
          <p:cNvPicPr>
            <a:picLocks noChangeAspect="1"/>
          </p:cNvPicPr>
          <p:nvPr/>
        </p:nvPicPr>
        <p:blipFill>
          <a:blip r:embed="rId6"/>
          <a:stretch>
            <a:fillRect/>
          </a:stretch>
        </p:blipFill>
        <p:spPr>
          <a:xfrm>
            <a:off x="252078" y="5137754"/>
            <a:ext cx="1234440" cy="1427616"/>
          </a:xfrm>
          <a:prstGeom prst="rect">
            <a:avLst/>
          </a:prstGeom>
        </p:spPr>
      </p:pic>
      <p:pic>
        <p:nvPicPr>
          <p:cNvPr id="16" name="Picture 15">
            <a:extLst>
              <a:ext uri="{FF2B5EF4-FFF2-40B4-BE49-F238E27FC236}">
                <a16:creationId xmlns:a16="http://schemas.microsoft.com/office/drawing/2014/main" id="{609BADC0-CB5B-99AD-4E28-035628B3C4D4}"/>
              </a:ext>
            </a:extLst>
          </p:cNvPr>
          <p:cNvPicPr>
            <a:picLocks noChangeAspect="1"/>
          </p:cNvPicPr>
          <p:nvPr/>
        </p:nvPicPr>
        <p:blipFill>
          <a:blip r:embed="rId7"/>
          <a:stretch>
            <a:fillRect/>
          </a:stretch>
        </p:blipFill>
        <p:spPr>
          <a:xfrm>
            <a:off x="1617352" y="5153690"/>
            <a:ext cx="1234440" cy="1399644"/>
          </a:xfrm>
          <a:prstGeom prst="rect">
            <a:avLst/>
          </a:prstGeom>
        </p:spPr>
      </p:pic>
      <p:pic>
        <p:nvPicPr>
          <p:cNvPr id="18" name="Picture 17">
            <a:extLst>
              <a:ext uri="{FF2B5EF4-FFF2-40B4-BE49-F238E27FC236}">
                <a16:creationId xmlns:a16="http://schemas.microsoft.com/office/drawing/2014/main" id="{4043BFCC-60FA-3436-9196-EDA70B4B8E23}"/>
              </a:ext>
            </a:extLst>
          </p:cNvPr>
          <p:cNvPicPr>
            <a:picLocks noChangeAspect="1"/>
          </p:cNvPicPr>
          <p:nvPr/>
        </p:nvPicPr>
        <p:blipFill>
          <a:blip r:embed="rId8"/>
          <a:stretch>
            <a:fillRect/>
          </a:stretch>
        </p:blipFill>
        <p:spPr>
          <a:xfrm>
            <a:off x="2938216" y="3425916"/>
            <a:ext cx="1316114" cy="1451596"/>
          </a:xfrm>
          <a:prstGeom prst="rect">
            <a:avLst/>
          </a:prstGeom>
        </p:spPr>
      </p:pic>
      <p:pic>
        <p:nvPicPr>
          <p:cNvPr id="20" name="Picture 19">
            <a:extLst>
              <a:ext uri="{FF2B5EF4-FFF2-40B4-BE49-F238E27FC236}">
                <a16:creationId xmlns:a16="http://schemas.microsoft.com/office/drawing/2014/main" id="{759EDC8C-37A2-C237-21F9-FDF355789BDF}"/>
              </a:ext>
            </a:extLst>
          </p:cNvPr>
          <p:cNvPicPr>
            <a:picLocks noChangeAspect="1"/>
          </p:cNvPicPr>
          <p:nvPr/>
        </p:nvPicPr>
        <p:blipFill>
          <a:blip r:embed="rId9"/>
          <a:stretch>
            <a:fillRect/>
          </a:stretch>
        </p:blipFill>
        <p:spPr>
          <a:xfrm>
            <a:off x="2979053" y="5117657"/>
            <a:ext cx="1234440" cy="1426152"/>
          </a:xfrm>
          <a:prstGeom prst="rect">
            <a:avLst/>
          </a:prstGeom>
        </p:spPr>
      </p:pic>
      <p:pic>
        <p:nvPicPr>
          <p:cNvPr id="22" name="Picture 21">
            <a:extLst>
              <a:ext uri="{FF2B5EF4-FFF2-40B4-BE49-F238E27FC236}">
                <a16:creationId xmlns:a16="http://schemas.microsoft.com/office/drawing/2014/main" id="{42F987E4-4D08-A030-F977-3C14F2426751}"/>
              </a:ext>
            </a:extLst>
          </p:cNvPr>
          <p:cNvPicPr>
            <a:picLocks noChangeAspect="1"/>
          </p:cNvPicPr>
          <p:nvPr/>
        </p:nvPicPr>
        <p:blipFill>
          <a:blip r:embed="rId10"/>
          <a:stretch>
            <a:fillRect/>
          </a:stretch>
        </p:blipFill>
        <p:spPr>
          <a:xfrm>
            <a:off x="4405995" y="4319457"/>
            <a:ext cx="1234440" cy="1447915"/>
          </a:xfrm>
          <a:prstGeom prst="rect">
            <a:avLst/>
          </a:prstGeom>
        </p:spPr>
      </p:pic>
      <p:pic>
        <p:nvPicPr>
          <p:cNvPr id="26" name="Picture 25">
            <a:extLst>
              <a:ext uri="{FF2B5EF4-FFF2-40B4-BE49-F238E27FC236}">
                <a16:creationId xmlns:a16="http://schemas.microsoft.com/office/drawing/2014/main" id="{618553F9-4D20-42EA-CD71-DB323743B53E}"/>
              </a:ext>
            </a:extLst>
          </p:cNvPr>
          <p:cNvPicPr>
            <a:picLocks noChangeAspect="1"/>
          </p:cNvPicPr>
          <p:nvPr/>
        </p:nvPicPr>
        <p:blipFill>
          <a:blip r:embed="rId11"/>
          <a:stretch>
            <a:fillRect/>
          </a:stretch>
        </p:blipFill>
        <p:spPr>
          <a:xfrm>
            <a:off x="8964559" y="4121680"/>
            <a:ext cx="1827167" cy="2122536"/>
          </a:xfrm>
          <a:prstGeom prst="rect">
            <a:avLst/>
          </a:prstGeom>
        </p:spPr>
      </p:pic>
      <p:cxnSp>
        <p:nvCxnSpPr>
          <p:cNvPr id="28" name="Straight Connector 27">
            <a:extLst>
              <a:ext uri="{FF2B5EF4-FFF2-40B4-BE49-F238E27FC236}">
                <a16:creationId xmlns:a16="http://schemas.microsoft.com/office/drawing/2014/main" id="{B01003FD-266C-D115-0D5A-A611B95D559D}"/>
              </a:ext>
            </a:extLst>
          </p:cNvPr>
          <p:cNvCxnSpPr>
            <a:cxnSpLocks/>
          </p:cNvCxnSpPr>
          <p:nvPr/>
        </p:nvCxnSpPr>
        <p:spPr>
          <a:xfrm>
            <a:off x="5903651" y="2552071"/>
            <a:ext cx="0" cy="4305929"/>
          </a:xfrm>
          <a:prstGeom prst="line">
            <a:avLst/>
          </a:prstGeom>
          <a:ln w="57150"/>
        </p:spPr>
        <p:style>
          <a:lnRef idx="2">
            <a:schemeClr val="dk1"/>
          </a:lnRef>
          <a:fillRef idx="0">
            <a:schemeClr val="dk1"/>
          </a:fillRef>
          <a:effectRef idx="1">
            <a:schemeClr val="dk1"/>
          </a:effectRef>
          <a:fontRef idx="minor">
            <a:schemeClr val="tx1"/>
          </a:fontRef>
        </p:style>
      </p:cxnSp>
      <p:cxnSp>
        <p:nvCxnSpPr>
          <p:cNvPr id="33" name="Straight Connector 32">
            <a:extLst>
              <a:ext uri="{FF2B5EF4-FFF2-40B4-BE49-F238E27FC236}">
                <a16:creationId xmlns:a16="http://schemas.microsoft.com/office/drawing/2014/main" id="{52559B92-2696-5B52-E0EA-7BE3828FC8EC}"/>
              </a:ext>
            </a:extLst>
          </p:cNvPr>
          <p:cNvCxnSpPr>
            <a:cxnSpLocks/>
          </p:cNvCxnSpPr>
          <p:nvPr/>
        </p:nvCxnSpPr>
        <p:spPr>
          <a:xfrm>
            <a:off x="189609" y="3128333"/>
            <a:ext cx="571404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932B00E-C59C-34A5-DD50-FFF30AF53D49}"/>
              </a:ext>
            </a:extLst>
          </p:cNvPr>
          <p:cNvCxnSpPr>
            <a:cxnSpLocks/>
          </p:cNvCxnSpPr>
          <p:nvPr/>
        </p:nvCxnSpPr>
        <p:spPr>
          <a:xfrm>
            <a:off x="5903651" y="3128333"/>
            <a:ext cx="6212149"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BC39D058-B073-DF56-36DF-613FFFB65613}"/>
              </a:ext>
            </a:extLst>
          </p:cNvPr>
          <p:cNvSpPr>
            <a:spLocks noGrp="1"/>
          </p:cNvSpPr>
          <p:nvPr>
            <p:ph type="dt" sz="half" idx="10"/>
          </p:nvPr>
        </p:nvSpPr>
        <p:spPr/>
        <p:txBody>
          <a:bodyPr/>
          <a:lstStyle/>
          <a:p>
            <a:fld id="{6B64FFBC-CC12-4FC3-AF49-53314BD483BD}" type="datetime1">
              <a:rPr lang="en-US" smtClean="0"/>
              <a:t>11/16/2023</a:t>
            </a:fld>
            <a:endParaRPr lang="en-US"/>
          </a:p>
        </p:txBody>
      </p:sp>
      <p:sp>
        <p:nvSpPr>
          <p:cNvPr id="6" name="Slide Number Placeholder 5">
            <a:extLst>
              <a:ext uri="{FF2B5EF4-FFF2-40B4-BE49-F238E27FC236}">
                <a16:creationId xmlns:a16="http://schemas.microsoft.com/office/drawing/2014/main" id="{3784A4EA-F002-C875-6DFB-ECA11A03DD91}"/>
              </a:ext>
            </a:extLst>
          </p:cNvPr>
          <p:cNvSpPr>
            <a:spLocks noGrp="1"/>
          </p:cNvSpPr>
          <p:nvPr>
            <p:ph type="sldNum" sz="quarter" idx="12"/>
          </p:nvPr>
        </p:nvSpPr>
        <p:spPr/>
        <p:txBody>
          <a:bodyPr/>
          <a:lstStyle/>
          <a:p>
            <a:fld id="{FEE1C0A4-24C6-42CB-A789-197E1D59EF89}" type="slidenum">
              <a:rPr lang="en-US" smtClean="0"/>
              <a:t>6</a:t>
            </a:fld>
            <a:endParaRPr lang="en-US"/>
          </a:p>
        </p:txBody>
      </p:sp>
    </p:spTree>
    <p:extLst>
      <p:ext uri="{BB962C8B-B14F-4D97-AF65-F5344CB8AC3E}">
        <p14:creationId xmlns:p14="http://schemas.microsoft.com/office/powerpoint/2010/main" val="1523558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8"/>
          <p:cNvPicPr preferRelativeResize="0"/>
          <p:nvPr/>
        </p:nvPicPr>
        <p:blipFill>
          <a:blip r:embed="rId3">
            <a:alphaModFix/>
          </a:blip>
          <a:stretch>
            <a:fillRect/>
          </a:stretch>
        </p:blipFill>
        <p:spPr>
          <a:xfrm>
            <a:off x="923827" y="2318993"/>
            <a:ext cx="10077254" cy="4028390"/>
          </a:xfrm>
          <a:prstGeom prst="rect">
            <a:avLst/>
          </a:prstGeom>
          <a:noFill/>
          <a:ln>
            <a:noFill/>
          </a:ln>
        </p:spPr>
      </p:pic>
      <p:sp>
        <p:nvSpPr>
          <p:cNvPr id="2" name="Title 1">
            <a:extLst>
              <a:ext uri="{FF2B5EF4-FFF2-40B4-BE49-F238E27FC236}">
                <a16:creationId xmlns:a16="http://schemas.microsoft.com/office/drawing/2014/main" id="{93E9066F-9B11-AAB5-34EB-1C7478E4B415}"/>
              </a:ext>
            </a:extLst>
          </p:cNvPr>
          <p:cNvSpPr>
            <a:spLocks noGrp="1"/>
          </p:cNvSpPr>
          <p:nvPr>
            <p:ph type="title"/>
          </p:nvPr>
        </p:nvSpPr>
        <p:spPr/>
        <p:txBody>
          <a:bodyPr/>
          <a:lstStyle/>
          <a:p>
            <a:r>
              <a:rPr lang="en-US" dirty="0"/>
              <a:t>Where does the money go</a:t>
            </a:r>
          </a:p>
        </p:txBody>
      </p:sp>
      <p:pic>
        <p:nvPicPr>
          <p:cNvPr id="4" name="Google Shape;106;g290d1532afc_0_16">
            <a:extLst>
              <a:ext uri="{FF2B5EF4-FFF2-40B4-BE49-F238E27FC236}">
                <a16:creationId xmlns:a16="http://schemas.microsoft.com/office/drawing/2014/main" id="{0C23A430-2868-08FC-86FE-BDFFCC1E83AC}"/>
              </a:ext>
            </a:extLst>
          </p:cNvPr>
          <p:cNvPicPr preferRelativeResize="0"/>
          <p:nvPr/>
        </p:nvPicPr>
        <p:blipFill>
          <a:blip r:embed="rId4">
            <a:alphaModFix/>
          </a:blip>
          <a:stretch>
            <a:fillRect/>
          </a:stretch>
        </p:blipFill>
        <p:spPr>
          <a:xfrm>
            <a:off x="8791871" y="518377"/>
            <a:ext cx="1696725" cy="1617545"/>
          </a:xfrm>
          <a:prstGeom prst="rect">
            <a:avLst/>
          </a:prstGeom>
          <a:noFill/>
          <a:ln>
            <a:noFill/>
          </a:ln>
        </p:spPr>
      </p:pic>
      <p:sp>
        <p:nvSpPr>
          <p:cNvPr id="3" name="Date Placeholder 2">
            <a:extLst>
              <a:ext uri="{FF2B5EF4-FFF2-40B4-BE49-F238E27FC236}">
                <a16:creationId xmlns:a16="http://schemas.microsoft.com/office/drawing/2014/main" id="{48C1026F-3D78-E3AE-4FBC-14C802F8870C}"/>
              </a:ext>
            </a:extLst>
          </p:cNvPr>
          <p:cNvSpPr>
            <a:spLocks noGrp="1"/>
          </p:cNvSpPr>
          <p:nvPr>
            <p:ph type="dt" sz="half" idx="10"/>
          </p:nvPr>
        </p:nvSpPr>
        <p:spPr/>
        <p:txBody>
          <a:bodyPr/>
          <a:lstStyle/>
          <a:p>
            <a:fld id="{20CF3B25-17E3-4EC0-91D3-242C4E67AB1B}" type="datetime1">
              <a:rPr lang="en-US" smtClean="0"/>
              <a:t>11/16/2023</a:t>
            </a:fld>
            <a:endParaRPr lang="en-US"/>
          </a:p>
        </p:txBody>
      </p:sp>
      <p:sp>
        <p:nvSpPr>
          <p:cNvPr id="5" name="Slide Number Placeholder 4">
            <a:extLst>
              <a:ext uri="{FF2B5EF4-FFF2-40B4-BE49-F238E27FC236}">
                <a16:creationId xmlns:a16="http://schemas.microsoft.com/office/drawing/2014/main" id="{4691B608-73D3-0C32-75C7-6451B4E78BCE}"/>
              </a:ext>
            </a:extLst>
          </p:cNvPr>
          <p:cNvSpPr>
            <a:spLocks noGrp="1"/>
          </p:cNvSpPr>
          <p:nvPr>
            <p:ph type="sldNum" sz="quarter" idx="12"/>
          </p:nvPr>
        </p:nvSpPr>
        <p:spPr/>
        <p:txBody>
          <a:bodyPr/>
          <a:lstStyle/>
          <a:p>
            <a:fld id="{FEE1C0A4-24C6-42CB-A789-197E1D59EF89}" type="slidenum">
              <a:rPr lang="en-US" smtClean="0"/>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74AC2-4D83-6177-4DCF-9C18BE66F417}"/>
              </a:ext>
            </a:extLst>
          </p:cNvPr>
          <p:cNvSpPr>
            <a:spLocks noGrp="1"/>
          </p:cNvSpPr>
          <p:nvPr>
            <p:ph type="title"/>
          </p:nvPr>
        </p:nvSpPr>
        <p:spPr/>
        <p:txBody>
          <a:bodyPr/>
          <a:lstStyle/>
          <a:p>
            <a:r>
              <a:rPr lang="en-US" dirty="0"/>
              <a:t>What the troop gets</a:t>
            </a:r>
          </a:p>
        </p:txBody>
      </p:sp>
      <p:sp>
        <p:nvSpPr>
          <p:cNvPr id="4" name="Date Placeholder 3">
            <a:extLst>
              <a:ext uri="{FF2B5EF4-FFF2-40B4-BE49-F238E27FC236}">
                <a16:creationId xmlns:a16="http://schemas.microsoft.com/office/drawing/2014/main" id="{83FE4A99-C24A-9550-4CCD-2CB56210F86E}"/>
              </a:ext>
            </a:extLst>
          </p:cNvPr>
          <p:cNvSpPr>
            <a:spLocks noGrp="1"/>
          </p:cNvSpPr>
          <p:nvPr>
            <p:ph type="dt" sz="half" idx="10"/>
          </p:nvPr>
        </p:nvSpPr>
        <p:spPr/>
        <p:txBody>
          <a:bodyPr/>
          <a:lstStyle/>
          <a:p>
            <a:fld id="{CFC1F1E9-FBD6-44A0-B00A-AA50F47C3ABC}" type="datetime1">
              <a:rPr lang="en-US" smtClean="0"/>
              <a:t>11/16/2023</a:t>
            </a:fld>
            <a:endParaRPr lang="en-US"/>
          </a:p>
        </p:txBody>
      </p:sp>
      <p:sp>
        <p:nvSpPr>
          <p:cNvPr id="5" name="Slide Number Placeholder 4">
            <a:extLst>
              <a:ext uri="{FF2B5EF4-FFF2-40B4-BE49-F238E27FC236}">
                <a16:creationId xmlns:a16="http://schemas.microsoft.com/office/drawing/2014/main" id="{B74633BC-81A1-8B22-A1D8-779D4C7DDF82}"/>
              </a:ext>
            </a:extLst>
          </p:cNvPr>
          <p:cNvSpPr>
            <a:spLocks noGrp="1"/>
          </p:cNvSpPr>
          <p:nvPr>
            <p:ph type="sldNum" sz="quarter" idx="12"/>
          </p:nvPr>
        </p:nvSpPr>
        <p:spPr/>
        <p:txBody>
          <a:bodyPr/>
          <a:lstStyle/>
          <a:p>
            <a:fld id="{FEE1C0A4-24C6-42CB-A789-197E1D59EF89}" type="slidenum">
              <a:rPr lang="en-US" smtClean="0"/>
              <a:t>8</a:t>
            </a:fld>
            <a:endParaRPr lang="en-US"/>
          </a:p>
        </p:txBody>
      </p:sp>
      <p:pic>
        <p:nvPicPr>
          <p:cNvPr id="7" name="Picture 6">
            <a:extLst>
              <a:ext uri="{FF2B5EF4-FFF2-40B4-BE49-F238E27FC236}">
                <a16:creationId xmlns:a16="http://schemas.microsoft.com/office/drawing/2014/main" id="{C6EBAB5E-4DBD-FED4-4D92-0F8930D65C65}"/>
              </a:ext>
            </a:extLst>
          </p:cNvPr>
          <p:cNvPicPr>
            <a:picLocks noChangeAspect="1"/>
          </p:cNvPicPr>
          <p:nvPr/>
        </p:nvPicPr>
        <p:blipFill>
          <a:blip r:embed="rId2"/>
          <a:stretch>
            <a:fillRect/>
          </a:stretch>
        </p:blipFill>
        <p:spPr>
          <a:xfrm>
            <a:off x="2142961" y="2847278"/>
            <a:ext cx="7773406" cy="2747497"/>
          </a:xfrm>
          <a:prstGeom prst="rect">
            <a:avLst/>
          </a:prstGeom>
        </p:spPr>
      </p:pic>
    </p:spTree>
    <p:extLst>
      <p:ext uri="{BB962C8B-B14F-4D97-AF65-F5344CB8AC3E}">
        <p14:creationId xmlns:p14="http://schemas.microsoft.com/office/powerpoint/2010/main" val="992630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F0DC8-6A28-A1AB-7CA3-653B59FD3A62}"/>
              </a:ext>
            </a:extLst>
          </p:cNvPr>
          <p:cNvSpPr>
            <a:spLocks noGrp="1"/>
          </p:cNvSpPr>
          <p:nvPr>
            <p:ph type="title"/>
          </p:nvPr>
        </p:nvSpPr>
        <p:spPr/>
        <p:txBody>
          <a:bodyPr/>
          <a:lstStyle/>
          <a:p>
            <a:r>
              <a:rPr lang="en-US" dirty="0"/>
              <a:t>2024 Theme</a:t>
            </a:r>
          </a:p>
        </p:txBody>
      </p:sp>
      <p:pic>
        <p:nvPicPr>
          <p:cNvPr id="4" name="Picture 3" descr="A picture containing logo">
            <a:extLst>
              <a:ext uri="{FF2B5EF4-FFF2-40B4-BE49-F238E27FC236}">
                <a16:creationId xmlns:a16="http://schemas.microsoft.com/office/drawing/2014/main" id="{1B1A1563-1323-C9CF-9CDE-53F17D813AEA}"/>
              </a:ext>
            </a:extLst>
          </p:cNvPr>
          <p:cNvPicPr>
            <a:picLocks noChangeAspect="1"/>
          </p:cNvPicPr>
          <p:nvPr/>
        </p:nvPicPr>
        <p:blipFill>
          <a:blip r:embed="rId2"/>
          <a:stretch>
            <a:fillRect/>
          </a:stretch>
        </p:blipFill>
        <p:spPr>
          <a:xfrm>
            <a:off x="2202342" y="2227190"/>
            <a:ext cx="7787316" cy="4395002"/>
          </a:xfrm>
          <a:prstGeom prst="rect">
            <a:avLst/>
          </a:prstGeom>
        </p:spPr>
      </p:pic>
      <p:sp>
        <p:nvSpPr>
          <p:cNvPr id="5" name="Date Placeholder 4">
            <a:extLst>
              <a:ext uri="{FF2B5EF4-FFF2-40B4-BE49-F238E27FC236}">
                <a16:creationId xmlns:a16="http://schemas.microsoft.com/office/drawing/2014/main" id="{136CD72F-9145-346A-BDE1-EF8E5E9533F4}"/>
              </a:ext>
            </a:extLst>
          </p:cNvPr>
          <p:cNvSpPr>
            <a:spLocks noGrp="1"/>
          </p:cNvSpPr>
          <p:nvPr>
            <p:ph type="dt" sz="half" idx="10"/>
          </p:nvPr>
        </p:nvSpPr>
        <p:spPr/>
        <p:txBody>
          <a:bodyPr/>
          <a:lstStyle/>
          <a:p>
            <a:fld id="{D84ECC89-5125-4588-BC66-42A4B1005FC7}" type="datetime1">
              <a:rPr lang="en-US" smtClean="0"/>
              <a:t>11/16/2023</a:t>
            </a:fld>
            <a:endParaRPr lang="en-US"/>
          </a:p>
        </p:txBody>
      </p:sp>
      <p:sp>
        <p:nvSpPr>
          <p:cNvPr id="6" name="Slide Number Placeholder 5">
            <a:extLst>
              <a:ext uri="{FF2B5EF4-FFF2-40B4-BE49-F238E27FC236}">
                <a16:creationId xmlns:a16="http://schemas.microsoft.com/office/drawing/2014/main" id="{3D5E4BBE-EB42-4C8F-78F1-F064E4A57A52}"/>
              </a:ext>
            </a:extLst>
          </p:cNvPr>
          <p:cNvSpPr>
            <a:spLocks noGrp="1"/>
          </p:cNvSpPr>
          <p:nvPr>
            <p:ph type="sldNum" sz="quarter" idx="12"/>
          </p:nvPr>
        </p:nvSpPr>
        <p:spPr/>
        <p:txBody>
          <a:bodyPr/>
          <a:lstStyle/>
          <a:p>
            <a:fld id="{FEE1C0A4-24C6-42CB-A789-197E1D59EF89}" type="slidenum">
              <a:rPr lang="en-US" smtClean="0"/>
              <a:t>9</a:t>
            </a:fld>
            <a:endParaRPr lang="en-US"/>
          </a:p>
        </p:txBody>
      </p:sp>
    </p:spTree>
    <p:extLst>
      <p:ext uri="{BB962C8B-B14F-4D97-AF65-F5344CB8AC3E}">
        <p14:creationId xmlns:p14="http://schemas.microsoft.com/office/powerpoint/2010/main" val="65854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395</TotalTime>
  <Words>4037</Words>
  <Application>Microsoft Office PowerPoint</Application>
  <PresentationFormat>Widescreen</PresentationFormat>
  <Paragraphs>402</Paragraphs>
  <Slides>45</Slides>
  <Notes>13</Notes>
  <HiddenSlides>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Arial</vt:lpstr>
      <vt:lpstr>Calibri</vt:lpstr>
      <vt:lpstr>Century Gothic</vt:lpstr>
      <vt:lpstr>Open Sans</vt:lpstr>
      <vt:lpstr>Trefoil Sans 2</vt:lpstr>
      <vt:lpstr>Trefoil Sans 2 Bold</vt:lpstr>
      <vt:lpstr>Wingdings 3</vt:lpstr>
      <vt:lpstr>Ion Boardroom</vt:lpstr>
      <vt:lpstr>PowerPoint Presentation</vt:lpstr>
      <vt:lpstr>Agenda </vt:lpstr>
      <vt:lpstr>Who should I know</vt:lpstr>
      <vt:lpstr>Commonly used terms</vt:lpstr>
      <vt:lpstr>What do the girls learn</vt:lpstr>
      <vt:lpstr>Meet the Cookies</vt:lpstr>
      <vt:lpstr>Where does the money go</vt:lpstr>
      <vt:lpstr>What the troop gets</vt:lpstr>
      <vt:lpstr>2024 Theme</vt:lpstr>
      <vt:lpstr>PowerPoint Presentation</vt:lpstr>
      <vt:lpstr>2024 Cookie Season- Updates</vt:lpstr>
      <vt:lpstr>2024 Updates</vt:lpstr>
      <vt:lpstr>Important Dates</vt:lpstr>
      <vt:lpstr>Service Unit 80-9 Goal</vt:lpstr>
      <vt:lpstr>Ways to sell </vt:lpstr>
      <vt:lpstr>Systems…Systems…Systems</vt:lpstr>
      <vt:lpstr>Tracking Systems</vt:lpstr>
      <vt:lpstr>eBudde</vt:lpstr>
      <vt:lpstr>Getting Started with eBudde</vt:lpstr>
      <vt:lpstr>eBudde Tab</vt:lpstr>
      <vt:lpstr>eBudde Tabs</vt:lpstr>
      <vt:lpstr>eBudde- Set Up</vt:lpstr>
      <vt:lpstr>eBudde</vt:lpstr>
      <vt:lpstr>eBudde</vt:lpstr>
      <vt:lpstr>Reports tab</vt:lpstr>
      <vt:lpstr>Reports</vt:lpstr>
      <vt:lpstr>M2 (Digital Cookie)</vt:lpstr>
      <vt:lpstr>M2 (Digital Cookie)- Getting Started</vt:lpstr>
      <vt:lpstr>M2 (Digital Cookie)- Transactions</vt:lpstr>
      <vt:lpstr>Online girl Delivery Responsibilities</vt:lpstr>
      <vt:lpstr>Inventory…inventory…inventory</vt:lpstr>
      <vt:lpstr>Initial Order </vt:lpstr>
      <vt:lpstr>IO for Cookie Booths</vt:lpstr>
      <vt:lpstr>Delivery </vt:lpstr>
      <vt:lpstr>Pick up Cookies- TBD</vt:lpstr>
      <vt:lpstr>Allocating Cookies</vt:lpstr>
      <vt:lpstr>Booths…Booths…Booths</vt:lpstr>
      <vt:lpstr>Booths</vt:lpstr>
      <vt:lpstr>Booths Scheduling </vt:lpstr>
      <vt:lpstr>Money… Money…. Money</vt:lpstr>
      <vt:lpstr>Money</vt:lpstr>
      <vt:lpstr>Money</vt:lpstr>
      <vt:lpstr>Electronic payment methods</vt:lpstr>
      <vt:lpstr>Resources </vt:lpstr>
      <vt:lpstr>Cheers to a great Cookie Season</vt:lpstr>
    </vt:vector>
  </TitlesOfParts>
  <Company>Defense Health Agency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Perez, Melissa A CIV USARMY MEDCOM MRC-E (USA)</dc:creator>
  <cp:lastModifiedBy>Perez, Melissa A CIV USARMY MEDCOM MRC-E (USA)</cp:lastModifiedBy>
  <cp:revision>23</cp:revision>
  <dcterms:created xsi:type="dcterms:W3CDTF">2023-11-08T20:46:22Z</dcterms:created>
  <dcterms:modified xsi:type="dcterms:W3CDTF">2023-11-16T12:55:37Z</dcterms:modified>
</cp:coreProperties>
</file>